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258" r:id="rId3"/>
    <p:sldId id="262" r:id="rId4"/>
    <p:sldId id="259" r:id="rId5"/>
    <p:sldId id="260" r:id="rId6"/>
    <p:sldId id="268" r:id="rId7"/>
    <p:sldId id="263" r:id="rId8"/>
    <p:sldId id="269" r:id="rId9"/>
    <p:sldId id="270" r:id="rId10"/>
    <p:sldId id="271" r:id="rId11"/>
    <p:sldId id="272" r:id="rId12"/>
    <p:sldId id="277" r:id="rId13"/>
    <p:sldId id="274" r:id="rId14"/>
    <p:sldId id="275" r:id="rId15"/>
    <p:sldId id="265" r:id="rId16"/>
    <p:sldId id="278" r:id="rId17"/>
    <p:sldId id="264" r:id="rId18"/>
    <p:sldId id="266" r:id="rId19"/>
    <p:sldId id="282" r:id="rId20"/>
    <p:sldId id="279" r:id="rId21"/>
    <p:sldId id="280" r:id="rId22"/>
    <p:sldId id="308" r:id="rId23"/>
    <p:sldId id="309" r:id="rId24"/>
    <p:sldId id="310" r:id="rId25"/>
    <p:sldId id="311" r:id="rId26"/>
    <p:sldId id="312" r:id="rId27"/>
    <p:sldId id="313" r:id="rId28"/>
    <p:sldId id="314" r:id="rId29"/>
    <p:sldId id="315" r:id="rId30"/>
    <p:sldId id="316" r:id="rId31"/>
    <p:sldId id="283" r:id="rId32"/>
    <p:sldId id="284" r:id="rId33"/>
    <p:sldId id="285" r:id="rId34"/>
    <p:sldId id="286" r:id="rId35"/>
    <p:sldId id="273" r:id="rId36"/>
    <p:sldId id="261" r:id="rId37"/>
    <p:sldId id="287" r:id="rId38"/>
    <p:sldId id="288" r:id="rId39"/>
    <p:sldId id="289" r:id="rId40"/>
    <p:sldId id="290" r:id="rId41"/>
    <p:sldId id="291" r:id="rId42"/>
    <p:sldId id="276" r:id="rId43"/>
    <p:sldId id="292" r:id="rId44"/>
    <p:sldId id="293" r:id="rId45"/>
    <p:sldId id="281"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17" r:id="rId60"/>
    <p:sldId id="318" r:id="rId61"/>
    <p:sldId id="267" r:id="rId62"/>
    <p:sldId id="319" r:id="rId63"/>
    <p:sldId id="320" r:id="rId64"/>
    <p:sldId id="333"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07"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2" d="100"/>
          <a:sy n="42" d="100"/>
        </p:scale>
        <p:origin x="72" y="10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959185-1C5D-4C27-99FC-D84242ECB148}" type="doc">
      <dgm:prSet loTypeId="urn:microsoft.com/office/officeart/2005/8/layout/hierarchy6" loCatId="hierarchy" qsTypeId="urn:microsoft.com/office/officeart/2005/8/quickstyle/simple2" qsCatId="simple" csTypeId="urn:microsoft.com/office/officeart/2005/8/colors/accent2_1" csCatId="accent2" phldr="1"/>
      <dgm:spPr/>
      <dgm:t>
        <a:bodyPr/>
        <a:lstStyle/>
        <a:p>
          <a:endParaRPr lang="en-US"/>
        </a:p>
      </dgm:t>
    </dgm:pt>
    <dgm:pt modelId="{6AEAB743-4A75-4C8A-B91C-962303CFC8B6}">
      <dgm:prSet phldrT="[Text]" custT="1"/>
      <dgm:spPr/>
      <dgm:t>
        <a:bodyPr/>
        <a:lstStyle/>
        <a:p>
          <a:r>
            <a:rPr lang="en-US" sz="2400" b="1" dirty="0"/>
            <a:t>Solid</a:t>
          </a:r>
        </a:p>
      </dgm:t>
    </dgm:pt>
    <dgm:pt modelId="{E7588743-0926-4A03-BDFB-1BE8D45CA1BF}" type="parTrans" cxnId="{17A641E1-081F-4794-8BDF-EA010449279A}">
      <dgm:prSet/>
      <dgm:spPr/>
      <dgm:t>
        <a:bodyPr/>
        <a:lstStyle/>
        <a:p>
          <a:endParaRPr lang="en-US"/>
        </a:p>
      </dgm:t>
    </dgm:pt>
    <dgm:pt modelId="{28F74138-6775-4420-80C4-841BEB1687FE}" type="sibTrans" cxnId="{17A641E1-081F-4794-8BDF-EA010449279A}">
      <dgm:prSet/>
      <dgm:spPr/>
      <dgm:t>
        <a:bodyPr/>
        <a:lstStyle/>
        <a:p>
          <a:endParaRPr lang="en-US"/>
        </a:p>
      </dgm:t>
    </dgm:pt>
    <dgm:pt modelId="{7F334C29-F460-4B52-AEDF-4DDEE071EEE8}">
      <dgm:prSet phldrT="[Text]" custT="1"/>
      <dgm:spPr/>
      <dgm:t>
        <a:bodyPr/>
        <a:lstStyle/>
        <a:p>
          <a:r>
            <a:rPr lang="en-US" sz="1800" b="1" dirty="0"/>
            <a:t>Metals: </a:t>
          </a:r>
        </a:p>
        <a:p>
          <a:r>
            <a:rPr lang="en-US" sz="1800" b="0" dirty="0"/>
            <a:t>Na, Fe, Cu, Al, Au, Ag, Ti, Ni, Pt etc.</a:t>
          </a:r>
        </a:p>
      </dgm:t>
    </dgm:pt>
    <dgm:pt modelId="{5C3C415C-D98A-4F17-9E79-CB81D869B159}" type="parTrans" cxnId="{534593F7-619B-4358-9ED1-1DAC3F55B2A7}">
      <dgm:prSet/>
      <dgm:spPr/>
      <dgm:t>
        <a:bodyPr/>
        <a:lstStyle/>
        <a:p>
          <a:endParaRPr lang="en-US"/>
        </a:p>
      </dgm:t>
    </dgm:pt>
    <dgm:pt modelId="{42915939-25EF-44E4-BBD1-D1D70C433743}" type="sibTrans" cxnId="{534593F7-619B-4358-9ED1-1DAC3F55B2A7}">
      <dgm:prSet/>
      <dgm:spPr/>
      <dgm:t>
        <a:bodyPr/>
        <a:lstStyle/>
        <a:p>
          <a:endParaRPr lang="en-US"/>
        </a:p>
      </dgm:t>
    </dgm:pt>
    <dgm:pt modelId="{55521526-51E0-41C1-9064-CB8CE04D820B}">
      <dgm:prSet phldrT="[Text]" custT="1"/>
      <dgm:spPr/>
      <dgm:t>
        <a:bodyPr/>
        <a:lstStyle/>
        <a:p>
          <a:r>
            <a:rPr lang="en-US" sz="1800" b="1" dirty="0"/>
            <a:t>Semiconductor/Insulators:</a:t>
          </a:r>
        </a:p>
        <a:p>
          <a:r>
            <a:rPr lang="en-US" sz="1800" b="1" dirty="0"/>
            <a:t> </a:t>
          </a:r>
          <a:r>
            <a:rPr lang="en-US" sz="1800" b="0" dirty="0"/>
            <a:t>Si, </a:t>
          </a:r>
          <a:r>
            <a:rPr lang="en-US" sz="1800" b="0" dirty="0" err="1"/>
            <a:t>Ge</a:t>
          </a:r>
          <a:r>
            <a:rPr lang="en-US" sz="1800" b="0" dirty="0"/>
            <a:t>, </a:t>
          </a:r>
          <a:r>
            <a:rPr lang="en-US" sz="1800" b="0" dirty="0" err="1"/>
            <a:t>GaAs</a:t>
          </a:r>
          <a:r>
            <a:rPr lang="en-US" sz="1800" b="0" dirty="0"/>
            <a:t>, BN, Al</a:t>
          </a:r>
          <a:r>
            <a:rPr lang="en-US" sz="1800" b="0" baseline="-25000" dirty="0"/>
            <a:t>2</a:t>
          </a:r>
          <a:r>
            <a:rPr lang="en-US" sz="1800" b="0" baseline="0" dirty="0"/>
            <a:t>O</a:t>
          </a:r>
          <a:r>
            <a:rPr lang="en-US" sz="1800" b="0" baseline="-25000" dirty="0"/>
            <a:t>3</a:t>
          </a:r>
          <a:r>
            <a:rPr lang="en-US" sz="1800" b="0" baseline="0" dirty="0"/>
            <a:t>, </a:t>
          </a:r>
          <a:r>
            <a:rPr lang="en-US" sz="1800" b="0" baseline="0" dirty="0" err="1"/>
            <a:t>ZnO</a:t>
          </a:r>
          <a:r>
            <a:rPr lang="en-US" sz="1800" b="0" baseline="0" dirty="0"/>
            <a:t>, TiO</a:t>
          </a:r>
          <a:r>
            <a:rPr lang="en-US" sz="1800" b="0" baseline="-25000" dirty="0"/>
            <a:t>2</a:t>
          </a:r>
          <a:r>
            <a:rPr lang="en-US" sz="1800" b="0" baseline="0" dirty="0"/>
            <a:t>, SiO</a:t>
          </a:r>
          <a:r>
            <a:rPr lang="en-US" sz="1800" b="0" baseline="-25000" dirty="0"/>
            <a:t>2</a:t>
          </a:r>
          <a:r>
            <a:rPr lang="en-US" sz="1800" b="0" baseline="0" dirty="0"/>
            <a:t>, </a:t>
          </a:r>
          <a:r>
            <a:rPr lang="en-US" sz="1800" b="0" baseline="0" dirty="0" err="1"/>
            <a:t>CdTe</a:t>
          </a:r>
          <a:r>
            <a:rPr lang="en-US" sz="1800" b="0" baseline="0" dirty="0"/>
            <a:t>, </a:t>
          </a:r>
          <a:r>
            <a:rPr lang="en-US" sz="1800" b="0" baseline="0" dirty="0" err="1"/>
            <a:t>PbS</a:t>
          </a:r>
          <a:r>
            <a:rPr lang="en-US" sz="1800" b="0" baseline="0" dirty="0"/>
            <a:t>, </a:t>
          </a:r>
          <a:r>
            <a:rPr lang="en-US" sz="1800" b="0" baseline="0" dirty="0" err="1"/>
            <a:t>ZnS</a:t>
          </a:r>
          <a:r>
            <a:rPr lang="en-US" sz="1800" b="0" baseline="0" dirty="0"/>
            <a:t> etc.</a:t>
          </a:r>
          <a:endParaRPr lang="en-US" sz="1800" b="0" dirty="0"/>
        </a:p>
      </dgm:t>
    </dgm:pt>
    <dgm:pt modelId="{0C9660C6-213E-4CD7-9A87-39B758921F3D}" type="parTrans" cxnId="{9A5ED324-55F6-489F-970F-522C79F76154}">
      <dgm:prSet/>
      <dgm:spPr/>
      <dgm:t>
        <a:bodyPr/>
        <a:lstStyle/>
        <a:p>
          <a:endParaRPr lang="en-US"/>
        </a:p>
      </dgm:t>
    </dgm:pt>
    <dgm:pt modelId="{ACB844D7-CFA8-4C62-B16D-3013A4DE379A}" type="sibTrans" cxnId="{9A5ED324-55F6-489F-970F-522C79F76154}">
      <dgm:prSet/>
      <dgm:spPr/>
      <dgm:t>
        <a:bodyPr/>
        <a:lstStyle/>
        <a:p>
          <a:endParaRPr lang="en-US"/>
        </a:p>
      </dgm:t>
    </dgm:pt>
    <dgm:pt modelId="{3DB2F225-A7FE-4F2B-A26F-84508B316962}" type="pres">
      <dgm:prSet presAssocID="{04959185-1C5D-4C27-99FC-D84242ECB148}" presName="mainComposite" presStyleCnt="0">
        <dgm:presLayoutVars>
          <dgm:chPref val="1"/>
          <dgm:dir/>
          <dgm:animOne val="branch"/>
          <dgm:animLvl val="lvl"/>
          <dgm:resizeHandles val="exact"/>
        </dgm:presLayoutVars>
      </dgm:prSet>
      <dgm:spPr/>
    </dgm:pt>
    <dgm:pt modelId="{F231AEB0-792F-447E-9B0E-607B8F9859DA}" type="pres">
      <dgm:prSet presAssocID="{04959185-1C5D-4C27-99FC-D84242ECB148}" presName="hierFlow" presStyleCnt="0"/>
      <dgm:spPr/>
    </dgm:pt>
    <dgm:pt modelId="{1F23946C-6483-47D5-A0B6-1666488FB751}" type="pres">
      <dgm:prSet presAssocID="{04959185-1C5D-4C27-99FC-D84242ECB148}" presName="hierChild1" presStyleCnt="0">
        <dgm:presLayoutVars>
          <dgm:chPref val="1"/>
          <dgm:animOne val="branch"/>
          <dgm:animLvl val="lvl"/>
        </dgm:presLayoutVars>
      </dgm:prSet>
      <dgm:spPr/>
    </dgm:pt>
    <dgm:pt modelId="{2ECECA52-F77E-43AB-8DD1-9730564FA31F}" type="pres">
      <dgm:prSet presAssocID="{6AEAB743-4A75-4C8A-B91C-962303CFC8B6}" presName="Name14" presStyleCnt="0"/>
      <dgm:spPr/>
    </dgm:pt>
    <dgm:pt modelId="{58C3717B-2D29-44DB-8CA5-6ECCDEAD87DF}" type="pres">
      <dgm:prSet presAssocID="{6AEAB743-4A75-4C8A-B91C-962303CFC8B6}" presName="level1Shape" presStyleLbl="node0" presStyleIdx="0" presStyleCnt="1" custLinFactNeighborX="4368" custLinFactNeighborY="-2329">
        <dgm:presLayoutVars>
          <dgm:chPref val="3"/>
        </dgm:presLayoutVars>
      </dgm:prSet>
      <dgm:spPr/>
    </dgm:pt>
    <dgm:pt modelId="{4F84C825-9855-48FB-92E1-F4860DAD74F8}" type="pres">
      <dgm:prSet presAssocID="{6AEAB743-4A75-4C8A-B91C-962303CFC8B6}" presName="hierChild2" presStyleCnt="0"/>
      <dgm:spPr/>
    </dgm:pt>
    <dgm:pt modelId="{69A4CB4C-7D53-4492-AC09-825A64B43A45}" type="pres">
      <dgm:prSet presAssocID="{5C3C415C-D98A-4F17-9E79-CB81D869B159}" presName="Name19" presStyleLbl="parChTrans1D2" presStyleIdx="0" presStyleCnt="2"/>
      <dgm:spPr/>
    </dgm:pt>
    <dgm:pt modelId="{65B7DEB1-321C-4906-A5C6-0985223E26CE}" type="pres">
      <dgm:prSet presAssocID="{7F334C29-F460-4B52-AEDF-4DDEE071EEE8}" presName="Name21" presStyleCnt="0"/>
      <dgm:spPr/>
    </dgm:pt>
    <dgm:pt modelId="{2AC49928-FD26-4040-934D-BC97A5B61997}" type="pres">
      <dgm:prSet presAssocID="{7F334C29-F460-4B52-AEDF-4DDEE071EEE8}" presName="level2Shape" presStyleLbl="node2" presStyleIdx="0" presStyleCnt="2"/>
      <dgm:spPr/>
    </dgm:pt>
    <dgm:pt modelId="{49C1ABA4-3CE9-4643-9652-94CE6C0B792F}" type="pres">
      <dgm:prSet presAssocID="{7F334C29-F460-4B52-AEDF-4DDEE071EEE8}" presName="hierChild3" presStyleCnt="0"/>
      <dgm:spPr/>
    </dgm:pt>
    <dgm:pt modelId="{A6C5D3A9-7E88-488E-8691-4C4CF5990062}" type="pres">
      <dgm:prSet presAssocID="{0C9660C6-213E-4CD7-9A87-39B758921F3D}" presName="Name19" presStyleLbl="parChTrans1D2" presStyleIdx="1" presStyleCnt="2"/>
      <dgm:spPr/>
    </dgm:pt>
    <dgm:pt modelId="{F3C2CAB4-3747-4D74-9317-ADB6D54BBC84}" type="pres">
      <dgm:prSet presAssocID="{55521526-51E0-41C1-9064-CB8CE04D820B}" presName="Name21" presStyleCnt="0"/>
      <dgm:spPr/>
    </dgm:pt>
    <dgm:pt modelId="{C496D277-9D8B-4237-910F-8F2476532090}" type="pres">
      <dgm:prSet presAssocID="{55521526-51E0-41C1-9064-CB8CE04D820B}" presName="level2Shape" presStyleLbl="node2" presStyleIdx="1" presStyleCnt="2" custScaleX="170069"/>
      <dgm:spPr/>
    </dgm:pt>
    <dgm:pt modelId="{3C22DF40-F50D-4D61-BA99-60CF5242B250}" type="pres">
      <dgm:prSet presAssocID="{55521526-51E0-41C1-9064-CB8CE04D820B}" presName="hierChild3" presStyleCnt="0"/>
      <dgm:spPr/>
    </dgm:pt>
    <dgm:pt modelId="{84E8B2BA-1B2A-4B9A-B55E-9CED2823999D}" type="pres">
      <dgm:prSet presAssocID="{04959185-1C5D-4C27-99FC-D84242ECB148}" presName="bgShapesFlow" presStyleCnt="0"/>
      <dgm:spPr/>
    </dgm:pt>
  </dgm:ptLst>
  <dgm:cxnLst>
    <dgm:cxn modelId="{9A5ED324-55F6-489F-970F-522C79F76154}" srcId="{6AEAB743-4A75-4C8A-B91C-962303CFC8B6}" destId="{55521526-51E0-41C1-9064-CB8CE04D820B}" srcOrd="1" destOrd="0" parTransId="{0C9660C6-213E-4CD7-9A87-39B758921F3D}" sibTransId="{ACB844D7-CFA8-4C62-B16D-3013A4DE379A}"/>
    <dgm:cxn modelId="{62FDDD30-4EAA-4DD9-BABA-80C9678089BA}" type="presOf" srcId="{04959185-1C5D-4C27-99FC-D84242ECB148}" destId="{3DB2F225-A7FE-4F2B-A26F-84508B316962}" srcOrd="0" destOrd="0" presId="urn:microsoft.com/office/officeart/2005/8/layout/hierarchy6"/>
    <dgm:cxn modelId="{CB7A4973-B628-41FF-801C-F54A7ACE3E5B}" type="presOf" srcId="{7F334C29-F460-4B52-AEDF-4DDEE071EEE8}" destId="{2AC49928-FD26-4040-934D-BC97A5B61997}" srcOrd="0" destOrd="0" presId="urn:microsoft.com/office/officeart/2005/8/layout/hierarchy6"/>
    <dgm:cxn modelId="{A5B0CC96-5F7A-4DF1-B258-07BB445ADAEF}" type="presOf" srcId="{0C9660C6-213E-4CD7-9A87-39B758921F3D}" destId="{A6C5D3A9-7E88-488E-8691-4C4CF5990062}" srcOrd="0" destOrd="0" presId="urn:microsoft.com/office/officeart/2005/8/layout/hierarchy6"/>
    <dgm:cxn modelId="{E9EDFDA6-B9F0-4244-A121-5C53CE1A4D24}" type="presOf" srcId="{5C3C415C-D98A-4F17-9E79-CB81D869B159}" destId="{69A4CB4C-7D53-4492-AC09-825A64B43A45}" srcOrd="0" destOrd="0" presId="urn:microsoft.com/office/officeart/2005/8/layout/hierarchy6"/>
    <dgm:cxn modelId="{459DE7C4-5E75-4304-96E8-4DC05E39BB8A}" type="presOf" srcId="{55521526-51E0-41C1-9064-CB8CE04D820B}" destId="{C496D277-9D8B-4237-910F-8F2476532090}" srcOrd="0" destOrd="0" presId="urn:microsoft.com/office/officeart/2005/8/layout/hierarchy6"/>
    <dgm:cxn modelId="{A77760E0-29E5-48E9-BB7A-5F1742FD0205}" type="presOf" srcId="{6AEAB743-4A75-4C8A-B91C-962303CFC8B6}" destId="{58C3717B-2D29-44DB-8CA5-6ECCDEAD87DF}" srcOrd="0" destOrd="0" presId="urn:microsoft.com/office/officeart/2005/8/layout/hierarchy6"/>
    <dgm:cxn modelId="{17A641E1-081F-4794-8BDF-EA010449279A}" srcId="{04959185-1C5D-4C27-99FC-D84242ECB148}" destId="{6AEAB743-4A75-4C8A-B91C-962303CFC8B6}" srcOrd="0" destOrd="0" parTransId="{E7588743-0926-4A03-BDFB-1BE8D45CA1BF}" sibTransId="{28F74138-6775-4420-80C4-841BEB1687FE}"/>
    <dgm:cxn modelId="{534593F7-619B-4358-9ED1-1DAC3F55B2A7}" srcId="{6AEAB743-4A75-4C8A-B91C-962303CFC8B6}" destId="{7F334C29-F460-4B52-AEDF-4DDEE071EEE8}" srcOrd="0" destOrd="0" parTransId="{5C3C415C-D98A-4F17-9E79-CB81D869B159}" sibTransId="{42915939-25EF-44E4-BBD1-D1D70C433743}"/>
    <dgm:cxn modelId="{A5940C27-DA01-45F4-9A51-3A513BB7A814}" type="presParOf" srcId="{3DB2F225-A7FE-4F2B-A26F-84508B316962}" destId="{F231AEB0-792F-447E-9B0E-607B8F9859DA}" srcOrd="0" destOrd="0" presId="urn:microsoft.com/office/officeart/2005/8/layout/hierarchy6"/>
    <dgm:cxn modelId="{63720818-9A31-4B60-BBC9-B7C6710AB7DB}" type="presParOf" srcId="{F231AEB0-792F-447E-9B0E-607B8F9859DA}" destId="{1F23946C-6483-47D5-A0B6-1666488FB751}" srcOrd="0" destOrd="0" presId="urn:microsoft.com/office/officeart/2005/8/layout/hierarchy6"/>
    <dgm:cxn modelId="{755F17E3-4D1B-4A5B-8C3D-0051A6C9AA48}" type="presParOf" srcId="{1F23946C-6483-47D5-A0B6-1666488FB751}" destId="{2ECECA52-F77E-43AB-8DD1-9730564FA31F}" srcOrd="0" destOrd="0" presId="urn:microsoft.com/office/officeart/2005/8/layout/hierarchy6"/>
    <dgm:cxn modelId="{AE9A7A85-1B15-45E7-BF49-34DD3DAA752D}" type="presParOf" srcId="{2ECECA52-F77E-43AB-8DD1-9730564FA31F}" destId="{58C3717B-2D29-44DB-8CA5-6ECCDEAD87DF}" srcOrd="0" destOrd="0" presId="urn:microsoft.com/office/officeart/2005/8/layout/hierarchy6"/>
    <dgm:cxn modelId="{1EE11CD7-7B71-4DAC-B114-C3932CF0DDA4}" type="presParOf" srcId="{2ECECA52-F77E-43AB-8DD1-9730564FA31F}" destId="{4F84C825-9855-48FB-92E1-F4860DAD74F8}" srcOrd="1" destOrd="0" presId="urn:microsoft.com/office/officeart/2005/8/layout/hierarchy6"/>
    <dgm:cxn modelId="{19CB1750-B6E8-4F64-BD8C-E4698D8916CC}" type="presParOf" srcId="{4F84C825-9855-48FB-92E1-F4860DAD74F8}" destId="{69A4CB4C-7D53-4492-AC09-825A64B43A45}" srcOrd="0" destOrd="0" presId="urn:microsoft.com/office/officeart/2005/8/layout/hierarchy6"/>
    <dgm:cxn modelId="{71E67504-0ABF-492F-9F5E-D11544AA7ECD}" type="presParOf" srcId="{4F84C825-9855-48FB-92E1-F4860DAD74F8}" destId="{65B7DEB1-321C-4906-A5C6-0985223E26CE}" srcOrd="1" destOrd="0" presId="urn:microsoft.com/office/officeart/2005/8/layout/hierarchy6"/>
    <dgm:cxn modelId="{01ACC152-F1E0-4AD0-9E41-935C18191CF4}" type="presParOf" srcId="{65B7DEB1-321C-4906-A5C6-0985223E26CE}" destId="{2AC49928-FD26-4040-934D-BC97A5B61997}" srcOrd="0" destOrd="0" presId="urn:microsoft.com/office/officeart/2005/8/layout/hierarchy6"/>
    <dgm:cxn modelId="{B7BC0E8C-855D-4D91-A291-4283AA2798FD}" type="presParOf" srcId="{65B7DEB1-321C-4906-A5C6-0985223E26CE}" destId="{49C1ABA4-3CE9-4643-9652-94CE6C0B792F}" srcOrd="1" destOrd="0" presId="urn:microsoft.com/office/officeart/2005/8/layout/hierarchy6"/>
    <dgm:cxn modelId="{00341828-7ACF-43CB-A760-6855C2C7313B}" type="presParOf" srcId="{4F84C825-9855-48FB-92E1-F4860DAD74F8}" destId="{A6C5D3A9-7E88-488E-8691-4C4CF5990062}" srcOrd="2" destOrd="0" presId="urn:microsoft.com/office/officeart/2005/8/layout/hierarchy6"/>
    <dgm:cxn modelId="{3B595400-192C-47E7-AF92-9582294F38BE}" type="presParOf" srcId="{4F84C825-9855-48FB-92E1-F4860DAD74F8}" destId="{F3C2CAB4-3747-4D74-9317-ADB6D54BBC84}" srcOrd="3" destOrd="0" presId="urn:microsoft.com/office/officeart/2005/8/layout/hierarchy6"/>
    <dgm:cxn modelId="{29CEDF25-B76A-4A09-A6DA-D163A5457A77}" type="presParOf" srcId="{F3C2CAB4-3747-4D74-9317-ADB6D54BBC84}" destId="{C496D277-9D8B-4237-910F-8F2476532090}" srcOrd="0" destOrd="0" presId="urn:microsoft.com/office/officeart/2005/8/layout/hierarchy6"/>
    <dgm:cxn modelId="{8E549357-95E4-4E86-88AA-92978D212BE7}" type="presParOf" srcId="{F3C2CAB4-3747-4D74-9317-ADB6D54BBC84}" destId="{3C22DF40-F50D-4D61-BA99-60CF5242B250}" srcOrd="1" destOrd="0" presId="urn:microsoft.com/office/officeart/2005/8/layout/hierarchy6"/>
    <dgm:cxn modelId="{17F4D856-76D8-48FA-8B38-4068F59106B4}" type="presParOf" srcId="{3DB2F225-A7FE-4F2B-A26F-84508B316962}" destId="{84E8B2BA-1B2A-4B9A-B55E-9CED2823999D}"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3717B-2D29-44DB-8CA5-6ECCDEAD87DF}">
      <dsp:nvSpPr>
        <dsp:cNvPr id="0" name=""/>
        <dsp:cNvSpPr/>
      </dsp:nvSpPr>
      <dsp:spPr>
        <a:xfrm>
          <a:off x="2355325" y="0"/>
          <a:ext cx="1966111" cy="131074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Solid</a:t>
          </a:r>
        </a:p>
      </dsp:txBody>
      <dsp:txXfrm>
        <a:off x="2393715" y="38390"/>
        <a:ext cx="1889331" cy="1233960"/>
      </dsp:txXfrm>
    </dsp:sp>
    <dsp:sp modelId="{69A4CB4C-7D53-4492-AC09-825A64B43A45}">
      <dsp:nvSpPr>
        <dsp:cNvPr id="0" name=""/>
        <dsp:cNvSpPr/>
      </dsp:nvSpPr>
      <dsp:spPr>
        <a:xfrm>
          <a:off x="1285711" y="1310740"/>
          <a:ext cx="2052669" cy="526206"/>
        </a:xfrm>
        <a:custGeom>
          <a:avLst/>
          <a:gdLst/>
          <a:ahLst/>
          <a:cxnLst/>
          <a:rect l="0" t="0" r="0" b="0"/>
          <a:pathLst>
            <a:path>
              <a:moveTo>
                <a:pt x="2052669" y="0"/>
              </a:moveTo>
              <a:lnTo>
                <a:pt x="2052669" y="263103"/>
              </a:lnTo>
              <a:lnTo>
                <a:pt x="0" y="263103"/>
              </a:lnTo>
              <a:lnTo>
                <a:pt x="0" y="52620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C49928-FD26-4040-934D-BC97A5B61997}">
      <dsp:nvSpPr>
        <dsp:cNvPr id="0" name=""/>
        <dsp:cNvSpPr/>
      </dsp:nvSpPr>
      <dsp:spPr>
        <a:xfrm>
          <a:off x="302655" y="1836947"/>
          <a:ext cx="1966111" cy="131074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Metals: </a:t>
          </a:r>
        </a:p>
        <a:p>
          <a:pPr marL="0" lvl="0" indent="0" algn="ctr" defTabSz="800100">
            <a:lnSpc>
              <a:spcPct val="90000"/>
            </a:lnSpc>
            <a:spcBef>
              <a:spcPct val="0"/>
            </a:spcBef>
            <a:spcAft>
              <a:spcPct val="35000"/>
            </a:spcAft>
            <a:buNone/>
          </a:pPr>
          <a:r>
            <a:rPr lang="en-US" sz="1800" b="0" kern="1200" dirty="0"/>
            <a:t>Na, Fe, Cu, Al, Au, Ag, Ti, Ni, Pt etc.</a:t>
          </a:r>
        </a:p>
      </dsp:txBody>
      <dsp:txXfrm>
        <a:off x="341045" y="1875337"/>
        <a:ext cx="1889331" cy="1233960"/>
      </dsp:txXfrm>
    </dsp:sp>
    <dsp:sp modelId="{A6C5D3A9-7E88-488E-8691-4C4CF5990062}">
      <dsp:nvSpPr>
        <dsp:cNvPr id="0" name=""/>
        <dsp:cNvSpPr/>
      </dsp:nvSpPr>
      <dsp:spPr>
        <a:xfrm>
          <a:off x="3338380" y="1310740"/>
          <a:ext cx="1192092" cy="526206"/>
        </a:xfrm>
        <a:custGeom>
          <a:avLst/>
          <a:gdLst/>
          <a:ahLst/>
          <a:cxnLst/>
          <a:rect l="0" t="0" r="0" b="0"/>
          <a:pathLst>
            <a:path>
              <a:moveTo>
                <a:pt x="0" y="0"/>
              </a:moveTo>
              <a:lnTo>
                <a:pt x="0" y="263103"/>
              </a:lnTo>
              <a:lnTo>
                <a:pt x="1192092" y="263103"/>
              </a:lnTo>
              <a:lnTo>
                <a:pt x="1192092" y="52620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96D277-9D8B-4237-910F-8F2476532090}">
      <dsp:nvSpPr>
        <dsp:cNvPr id="0" name=""/>
        <dsp:cNvSpPr/>
      </dsp:nvSpPr>
      <dsp:spPr>
        <a:xfrm>
          <a:off x="2858600" y="1836947"/>
          <a:ext cx="3343746" cy="131074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Semiconductor/Insulators:</a:t>
          </a:r>
        </a:p>
        <a:p>
          <a:pPr marL="0" lvl="0" indent="0" algn="ctr" defTabSz="800100">
            <a:lnSpc>
              <a:spcPct val="90000"/>
            </a:lnSpc>
            <a:spcBef>
              <a:spcPct val="0"/>
            </a:spcBef>
            <a:spcAft>
              <a:spcPct val="35000"/>
            </a:spcAft>
            <a:buNone/>
          </a:pPr>
          <a:r>
            <a:rPr lang="en-US" sz="1800" b="1" kern="1200" dirty="0"/>
            <a:t> </a:t>
          </a:r>
          <a:r>
            <a:rPr lang="en-US" sz="1800" b="0" kern="1200" dirty="0"/>
            <a:t>Si, </a:t>
          </a:r>
          <a:r>
            <a:rPr lang="en-US" sz="1800" b="0" kern="1200" dirty="0" err="1"/>
            <a:t>Ge</a:t>
          </a:r>
          <a:r>
            <a:rPr lang="en-US" sz="1800" b="0" kern="1200" dirty="0"/>
            <a:t>, </a:t>
          </a:r>
          <a:r>
            <a:rPr lang="en-US" sz="1800" b="0" kern="1200" dirty="0" err="1"/>
            <a:t>GaAs</a:t>
          </a:r>
          <a:r>
            <a:rPr lang="en-US" sz="1800" b="0" kern="1200" dirty="0"/>
            <a:t>, BN, Al</a:t>
          </a:r>
          <a:r>
            <a:rPr lang="en-US" sz="1800" b="0" kern="1200" baseline="-25000" dirty="0"/>
            <a:t>2</a:t>
          </a:r>
          <a:r>
            <a:rPr lang="en-US" sz="1800" b="0" kern="1200" baseline="0" dirty="0"/>
            <a:t>O</a:t>
          </a:r>
          <a:r>
            <a:rPr lang="en-US" sz="1800" b="0" kern="1200" baseline="-25000" dirty="0"/>
            <a:t>3</a:t>
          </a:r>
          <a:r>
            <a:rPr lang="en-US" sz="1800" b="0" kern="1200" baseline="0" dirty="0"/>
            <a:t>, </a:t>
          </a:r>
          <a:r>
            <a:rPr lang="en-US" sz="1800" b="0" kern="1200" baseline="0" dirty="0" err="1"/>
            <a:t>ZnO</a:t>
          </a:r>
          <a:r>
            <a:rPr lang="en-US" sz="1800" b="0" kern="1200" baseline="0" dirty="0"/>
            <a:t>, TiO</a:t>
          </a:r>
          <a:r>
            <a:rPr lang="en-US" sz="1800" b="0" kern="1200" baseline="-25000" dirty="0"/>
            <a:t>2</a:t>
          </a:r>
          <a:r>
            <a:rPr lang="en-US" sz="1800" b="0" kern="1200" baseline="0" dirty="0"/>
            <a:t>, SiO</a:t>
          </a:r>
          <a:r>
            <a:rPr lang="en-US" sz="1800" b="0" kern="1200" baseline="-25000" dirty="0"/>
            <a:t>2</a:t>
          </a:r>
          <a:r>
            <a:rPr lang="en-US" sz="1800" b="0" kern="1200" baseline="0" dirty="0"/>
            <a:t>, </a:t>
          </a:r>
          <a:r>
            <a:rPr lang="en-US" sz="1800" b="0" kern="1200" baseline="0" dirty="0" err="1"/>
            <a:t>CdTe</a:t>
          </a:r>
          <a:r>
            <a:rPr lang="en-US" sz="1800" b="0" kern="1200" baseline="0" dirty="0"/>
            <a:t>, </a:t>
          </a:r>
          <a:r>
            <a:rPr lang="en-US" sz="1800" b="0" kern="1200" baseline="0" dirty="0" err="1"/>
            <a:t>PbS</a:t>
          </a:r>
          <a:r>
            <a:rPr lang="en-US" sz="1800" b="0" kern="1200" baseline="0" dirty="0"/>
            <a:t>, </a:t>
          </a:r>
          <a:r>
            <a:rPr lang="en-US" sz="1800" b="0" kern="1200" baseline="0" dirty="0" err="1"/>
            <a:t>ZnS</a:t>
          </a:r>
          <a:r>
            <a:rPr lang="en-US" sz="1800" b="0" kern="1200" baseline="0" dirty="0"/>
            <a:t> etc.</a:t>
          </a:r>
          <a:endParaRPr lang="en-US" sz="1800" b="0" kern="1200" dirty="0"/>
        </a:p>
      </dsp:txBody>
      <dsp:txXfrm>
        <a:off x="2896990" y="1875337"/>
        <a:ext cx="3266966" cy="12339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808C0-47B9-402B-9B04-5A52E737FB6F}" type="datetimeFigureOut">
              <a:rPr lang="en-IN" smtClean="0"/>
              <a:pPr/>
              <a:t>15-05-2023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3F7F7-E1DB-4D0B-A9FC-93584226A509}" type="slidenum">
              <a:rPr lang="en-IN" smtClean="0"/>
              <a:pPr/>
              <a:t>‹#›</a:t>
            </a:fld>
            <a:endParaRPr lang="en-IN"/>
          </a:p>
        </p:txBody>
      </p:sp>
    </p:spTree>
    <p:extLst>
      <p:ext uri="{BB962C8B-B14F-4D97-AF65-F5344CB8AC3E}">
        <p14:creationId xmlns:p14="http://schemas.microsoft.com/office/powerpoint/2010/main" val="392769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9150A416-6B13-407C-AB4C-5596931F296E}" type="slidenum">
              <a:rPr lang="en-US" altLang="en-US" sz="1300" smtClean="0">
                <a:latin typeface="Arial" panose="020B0604020202020204" pitchFamily="34" charset="0"/>
                <a:ea typeface="Noto Sans CJK SC Regular"/>
              </a:rPr>
              <a:pPr>
                <a:spcBef>
                  <a:spcPct val="0"/>
                </a:spcBef>
                <a:buClrTx/>
                <a:buFontTx/>
                <a:buNone/>
              </a:pPr>
              <a:t>19</a:t>
            </a:fld>
            <a:endParaRPr lang="en-US" altLang="en-US" sz="1300">
              <a:latin typeface="Arial" panose="020B0604020202020204" pitchFamily="34" charset="0"/>
              <a:ea typeface="Noto Sans CJK SC Regular"/>
            </a:endParaRPr>
          </a:p>
        </p:txBody>
      </p:sp>
      <p:sp>
        <p:nvSpPr>
          <p:cNvPr id="25603" name="Text Box 1"/>
          <p:cNvSpPr txBox="1">
            <a:spLocks noChangeArrowheads="1"/>
          </p:cNvSpPr>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E20356B-2645-408F-9FBC-C01944E5B6A4}" type="slidenum">
              <a:rPr lang="en-US" altLang="en-US" sz="1300">
                <a:latin typeface="Arial" panose="020B0604020202020204" pitchFamily="34" charset="0"/>
              </a:rPr>
              <a:pPr algn="r" eaLnBrk="1" hangingPunct="1">
                <a:spcBef>
                  <a:spcPct val="0"/>
                </a:spcBef>
                <a:buClrTx/>
                <a:buFontTx/>
                <a:buNone/>
              </a:pPr>
              <a:t>19</a:t>
            </a:fld>
            <a:endParaRPr lang="en-US" altLang="en-US" sz="1300">
              <a:latin typeface="Arial" panose="020B0604020202020204" pitchFamily="34" charset="0"/>
            </a:endParaRPr>
          </a:p>
        </p:txBody>
      </p:sp>
      <p:sp>
        <p:nvSpPr>
          <p:cNvPr id="25604" name="Rectangle 2"/>
          <p:cNvSpPr>
            <a:spLocks noGrp="1" noRot="1" noChangeAspect="1" noChangeArrowheads="1" noTextEdit="1"/>
          </p:cNvSpPr>
          <p:nvPr>
            <p:ph type="sldImg"/>
          </p:nvPr>
        </p:nvSpPr>
        <p:spPr>
          <a:xfrm>
            <a:off x="404813" y="696913"/>
            <a:ext cx="6188075" cy="34813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5" name="Text Box 3"/>
          <p:cNvSpPr txBox="1">
            <a:spLocks noChangeArrowheads="1"/>
          </p:cNvSpPr>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1868948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B2237DC5-0748-FBFD-AF48-168CD121E4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9A84621-0035-458D-8C15-6CDC01C172DF}" type="slidenum">
              <a:rPr lang="en-US" altLang="en-US"/>
              <a:pPr/>
              <a:t>74</a:t>
            </a:fld>
            <a:endParaRPr lang="en-US" altLang="en-US"/>
          </a:p>
        </p:txBody>
      </p:sp>
      <p:sp>
        <p:nvSpPr>
          <p:cNvPr id="31747" name="Rectangle 1">
            <a:extLst>
              <a:ext uri="{FF2B5EF4-FFF2-40B4-BE49-F238E27FC236}">
                <a16:creationId xmlns:a16="http://schemas.microsoft.com/office/drawing/2014/main" id="{0C3D1C63-FEC5-E311-EABD-B8BBDACDFA1A}"/>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a:extLst>
              <a:ext uri="{FF2B5EF4-FFF2-40B4-BE49-F238E27FC236}">
                <a16:creationId xmlns:a16="http://schemas.microsoft.com/office/drawing/2014/main" id="{C24C7D37-3A76-9E03-3401-FC295C94AB4A}"/>
              </a:ext>
            </a:extLst>
          </p:cNvPr>
          <p:cNvSpPr>
            <a:spLocks noGrp="1" noChangeArrowheads="1"/>
          </p:cNvSpPr>
          <p:nvPr>
            <p:ph type="body" idx="1"/>
          </p:nvPr>
        </p:nvSpPr>
        <p:spPr bwMode="auto">
          <a:xfrm>
            <a:off x="700088" y="4410075"/>
            <a:ext cx="559752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numCol="1" anchor="ctr"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09234AB2-D3B7-5A5D-DB62-D6DAA3829C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6CD1FAD-5D3F-4B35-9339-4FDC16B53ECA}" type="slidenum">
              <a:rPr lang="en-US" altLang="en-US"/>
              <a:pPr/>
              <a:t>75</a:t>
            </a:fld>
            <a:endParaRPr lang="en-US" altLang="en-US"/>
          </a:p>
        </p:txBody>
      </p:sp>
      <p:sp>
        <p:nvSpPr>
          <p:cNvPr id="33795" name="Text Box 1">
            <a:extLst>
              <a:ext uri="{FF2B5EF4-FFF2-40B4-BE49-F238E27FC236}">
                <a16:creationId xmlns:a16="http://schemas.microsoft.com/office/drawing/2014/main" id="{7D72BC0D-79BF-B5AB-DFDE-F8ABA7AC1271}"/>
              </a:ext>
            </a:extLst>
          </p:cNvPr>
          <p:cNvSpPr txBox="1">
            <a:spLocks noChangeArrowheads="1"/>
          </p:cNvSpPr>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lgn="r" eaLnBrk="1" hangingPunct="1"/>
            <a:fld id="{DC8367E1-C4F5-4AC6-A710-3CAF12EFDDF0}" type="slidenum">
              <a:rPr lang="en-US" altLang="en-US" sz="1300">
                <a:solidFill>
                  <a:srgbClr val="000000"/>
                </a:solidFill>
                <a:latin typeface="Arial" panose="020B0604020202020204" pitchFamily="34" charset="0"/>
                <a:ea typeface="Noto Sans CJK SC Regular"/>
                <a:cs typeface="Noto Sans CJK SC Regular"/>
              </a:rPr>
              <a:pPr algn="r" eaLnBrk="1" hangingPunct="1"/>
              <a:t>75</a:t>
            </a:fld>
            <a:endParaRPr lang="en-US" altLang="en-US" sz="1300">
              <a:solidFill>
                <a:srgbClr val="000000"/>
              </a:solidFill>
              <a:latin typeface="Arial" panose="020B0604020202020204" pitchFamily="34" charset="0"/>
              <a:ea typeface="Noto Sans CJK SC Regular"/>
              <a:cs typeface="Noto Sans CJK SC Regular"/>
            </a:endParaRPr>
          </a:p>
        </p:txBody>
      </p:sp>
      <p:sp>
        <p:nvSpPr>
          <p:cNvPr id="33796" name="Rectangle 2">
            <a:extLst>
              <a:ext uri="{FF2B5EF4-FFF2-40B4-BE49-F238E27FC236}">
                <a16:creationId xmlns:a16="http://schemas.microsoft.com/office/drawing/2014/main" id="{8DCBC82D-DA66-874A-4000-FE7E847CDF9B}"/>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7" name="Text Box 3">
            <a:extLst>
              <a:ext uri="{FF2B5EF4-FFF2-40B4-BE49-F238E27FC236}">
                <a16:creationId xmlns:a16="http://schemas.microsoft.com/office/drawing/2014/main" id="{EE8A003B-C42E-C62B-0898-C651EE5952F8}"/>
              </a:ext>
            </a:extLst>
          </p:cNvPr>
          <p:cNvSpPr txBox="1">
            <a:spLocks noChangeArrowheads="1"/>
          </p:cNvSpPr>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r>
              <a:rPr lang="en-US" altLang="en-US" sz="2000">
                <a:solidFill>
                  <a:srgbClr val="000000"/>
                </a:solidFill>
                <a:latin typeface="Arial" panose="020B0604020202020204" pitchFamily="34" charset="0"/>
                <a:ea typeface="Noto Sans CJK SC Regular"/>
                <a:cs typeface="Noto Sans CJK SC Regular"/>
              </a:rPr>
              <a:t>For many years the Hall effect was not used in practical applications because the generated voltage in the gold film was extremely low. However, in the second half of the 20th century the mass production of semiconductor chips started. Chips based on the Hall effect became inexpensive and widely available. </a:t>
            </a:r>
          </a:p>
          <a:p>
            <a:pPr>
              <a:spcBef>
                <a:spcPts val="750"/>
              </a:spcBef>
            </a:pPr>
            <a:endParaRPr lang="en-US" altLang="en-US" sz="2000">
              <a:solidFill>
                <a:srgbClr val="000000"/>
              </a:solidFill>
              <a:latin typeface="Arial" panose="020B0604020202020204" pitchFamily="34" charset="0"/>
              <a:ea typeface="Noto Sans CJK SC Regular"/>
              <a:cs typeface="Noto Sans CJK SC Regul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285D4663-CAC9-25D2-FE48-80E8B2602B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3A3454B-0754-4CAA-9740-540532D7E6C9}" type="slidenum">
              <a:rPr lang="en-US" altLang="en-US"/>
              <a:pPr/>
              <a:t>76</a:t>
            </a:fld>
            <a:endParaRPr lang="en-US" altLang="en-US"/>
          </a:p>
        </p:txBody>
      </p:sp>
      <p:sp>
        <p:nvSpPr>
          <p:cNvPr id="35843" name="Text Box 1">
            <a:extLst>
              <a:ext uri="{FF2B5EF4-FFF2-40B4-BE49-F238E27FC236}">
                <a16:creationId xmlns:a16="http://schemas.microsoft.com/office/drawing/2014/main" id="{C65037A3-2814-8F86-73A8-0C62BA2F454F}"/>
              </a:ext>
            </a:extLst>
          </p:cNvPr>
          <p:cNvSpPr txBox="1">
            <a:spLocks noChangeArrowheads="1"/>
          </p:cNvSpPr>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lgn="r" eaLnBrk="1" hangingPunct="1"/>
            <a:fld id="{7D1F0B20-5447-4B9D-8BA1-152EC41E2A9C}" type="slidenum">
              <a:rPr lang="en-US" altLang="en-US" sz="1300">
                <a:solidFill>
                  <a:srgbClr val="000000"/>
                </a:solidFill>
                <a:latin typeface="Arial" panose="020B0604020202020204" pitchFamily="34" charset="0"/>
                <a:ea typeface="Noto Sans CJK SC Regular"/>
                <a:cs typeface="Noto Sans CJK SC Regular"/>
              </a:rPr>
              <a:pPr algn="r" eaLnBrk="1" hangingPunct="1"/>
              <a:t>76</a:t>
            </a:fld>
            <a:endParaRPr lang="en-US" altLang="en-US" sz="1300">
              <a:solidFill>
                <a:srgbClr val="000000"/>
              </a:solidFill>
              <a:latin typeface="Arial" panose="020B0604020202020204" pitchFamily="34" charset="0"/>
              <a:ea typeface="Noto Sans CJK SC Regular"/>
              <a:cs typeface="Noto Sans CJK SC Regular"/>
            </a:endParaRPr>
          </a:p>
        </p:txBody>
      </p:sp>
      <p:sp>
        <p:nvSpPr>
          <p:cNvPr id="35844" name="Rectangle 2">
            <a:extLst>
              <a:ext uri="{FF2B5EF4-FFF2-40B4-BE49-F238E27FC236}">
                <a16:creationId xmlns:a16="http://schemas.microsoft.com/office/drawing/2014/main" id="{AA96DE3A-9888-98A1-7663-33110542D7A2}"/>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5" name="Text Box 3">
            <a:extLst>
              <a:ext uri="{FF2B5EF4-FFF2-40B4-BE49-F238E27FC236}">
                <a16:creationId xmlns:a16="http://schemas.microsoft.com/office/drawing/2014/main" id="{EFC7397E-D860-80D3-D872-ADD34BCCAD86}"/>
              </a:ext>
            </a:extLst>
          </p:cNvPr>
          <p:cNvSpPr txBox="1">
            <a:spLocks noChangeArrowheads="1"/>
          </p:cNvSpPr>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spcBef>
                <a:spcPts val="525"/>
              </a:spcBef>
            </a:pPr>
            <a:r>
              <a:rPr lang="en-US" altLang="en-US" sz="1400">
                <a:solidFill>
                  <a:srgbClr val="000000"/>
                </a:solidFill>
                <a:latin typeface="Arial" panose="020B0604020202020204" pitchFamily="34" charset="0"/>
                <a:ea typeface="Noto Sans CJK SC Regular"/>
                <a:cs typeface="Noto Sans CJK SC Regular"/>
              </a:rPr>
              <a:t>But they are also used in many distributorless ignition systems (DIS) to determine the position of the crankshaft and camshaft.  This is because the engine computer needs to know where the number one cylinder is as  soon as the engine is cranked. As soon as the all-important “sync-pulse” is detected, the ignition module can start firing the plugs in the correct sequence. This also allows injector timing to be matched to the firing order in engines with sequential fuel injection.</a:t>
            </a:r>
          </a:p>
          <a:p>
            <a:pPr>
              <a:spcBef>
                <a:spcPts val="525"/>
              </a:spcBef>
            </a:pPr>
            <a:r>
              <a:rPr lang="en-US" altLang="en-US" sz="1400">
                <a:solidFill>
                  <a:srgbClr val="000000"/>
                </a:solidFill>
                <a:latin typeface="Arial" panose="020B0604020202020204" pitchFamily="34" charset="0"/>
                <a:ea typeface="Noto Sans CJK SC Regular"/>
                <a:cs typeface="Noto Sans CJK SC Regular"/>
              </a:rPr>
              <a:t>Hall Effect Sensors are sometimes referred to as “switches” rather than sensors because of the on-off “digital” voltage signal they produce. Unlike magnetic sensors that produce an alternating current (AC) signal which varies in voltage with speed, Hall Effect Sensors produce a constant voltage signal that can change abruptly from maximum voltage to nearly zero and back again regardless of engine speed.</a:t>
            </a:r>
          </a:p>
          <a:p>
            <a:pPr>
              <a:spcBef>
                <a:spcPts val="525"/>
              </a:spcBef>
            </a:pPr>
            <a:r>
              <a:rPr lang="en-US" altLang="en-US" sz="1400">
                <a:solidFill>
                  <a:srgbClr val="000000"/>
                </a:solidFill>
                <a:latin typeface="Arial" panose="020B0604020202020204" pitchFamily="34" charset="0"/>
                <a:ea typeface="Noto Sans CJK SC Regular"/>
                <a:cs typeface="Noto Sans CJK SC Regular"/>
              </a:rPr>
              <a:t>This produces a square wave output signal that can be easily used by the onboard computer for timing purposes.</a:t>
            </a:r>
          </a:p>
          <a:p>
            <a:pPr>
              <a:spcBef>
                <a:spcPts val="525"/>
              </a:spcBef>
            </a:pPr>
            <a:endParaRPr lang="en-US" altLang="en-US" sz="1400">
              <a:solidFill>
                <a:srgbClr val="000000"/>
              </a:solidFill>
              <a:latin typeface="Arial" panose="020B0604020202020204" pitchFamily="34" charset="0"/>
              <a:ea typeface="Noto Sans CJK SC Regular"/>
              <a:cs typeface="Noto Sans CJK SC Regul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013BC42-5B83-4BB6-ACC8-BC00998CF15E}" type="slidenum">
              <a:rPr lang="en-IN" altLang="en-US" smtClean="0"/>
              <a:pPr/>
              <a:t>34</a:t>
            </a:fld>
            <a:endParaRPr lang="en-IN" altLang="en-US"/>
          </a:p>
        </p:txBody>
      </p:sp>
    </p:spTree>
    <p:extLst>
      <p:ext uri="{BB962C8B-B14F-4D97-AF65-F5344CB8AC3E}">
        <p14:creationId xmlns:p14="http://schemas.microsoft.com/office/powerpoint/2010/main" val="1005267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95C3CB08-B077-B770-AEFD-6E9627F413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A0AC37D-B94B-4350-8F6E-672FB0DDFA66}" type="slidenum">
              <a:rPr lang="en-US" altLang="en-US"/>
              <a:pPr/>
              <a:t>65</a:t>
            </a:fld>
            <a:endParaRPr lang="en-US" altLang="en-US"/>
          </a:p>
        </p:txBody>
      </p:sp>
      <p:sp>
        <p:nvSpPr>
          <p:cNvPr id="15363" name="Text Box 1">
            <a:extLst>
              <a:ext uri="{FF2B5EF4-FFF2-40B4-BE49-F238E27FC236}">
                <a16:creationId xmlns:a16="http://schemas.microsoft.com/office/drawing/2014/main" id="{8267F9B6-B95E-0F42-9E10-3BE38B8F10CE}"/>
              </a:ext>
            </a:extLst>
          </p:cNvPr>
          <p:cNvSpPr txBox="1">
            <a:spLocks noChangeArrowheads="1"/>
          </p:cNvSpPr>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lgn="r" eaLnBrk="1" hangingPunct="1"/>
            <a:fld id="{B2D04E5F-F85B-4F59-A6C4-D24F3BAA784F}" type="slidenum">
              <a:rPr lang="en-US" altLang="en-US" sz="1300">
                <a:solidFill>
                  <a:srgbClr val="000000"/>
                </a:solidFill>
                <a:latin typeface="Arial" panose="020B0604020202020204" pitchFamily="34" charset="0"/>
                <a:ea typeface="Noto Sans CJK SC Regular"/>
                <a:cs typeface="Noto Sans CJK SC Regular"/>
              </a:rPr>
              <a:pPr algn="r" eaLnBrk="1" hangingPunct="1"/>
              <a:t>65</a:t>
            </a:fld>
            <a:endParaRPr lang="en-US" altLang="en-US" sz="1300">
              <a:solidFill>
                <a:srgbClr val="000000"/>
              </a:solidFill>
              <a:latin typeface="Arial" panose="020B0604020202020204" pitchFamily="34" charset="0"/>
              <a:ea typeface="Noto Sans CJK SC Regular"/>
              <a:cs typeface="Noto Sans CJK SC Regular"/>
            </a:endParaRPr>
          </a:p>
        </p:txBody>
      </p:sp>
      <p:sp>
        <p:nvSpPr>
          <p:cNvPr id="15364" name="Rectangle 2">
            <a:extLst>
              <a:ext uri="{FF2B5EF4-FFF2-40B4-BE49-F238E27FC236}">
                <a16:creationId xmlns:a16="http://schemas.microsoft.com/office/drawing/2014/main" id="{105196B9-8B7A-65DA-A644-2EBBB0402E76}"/>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5" name="Text Box 3">
            <a:extLst>
              <a:ext uri="{FF2B5EF4-FFF2-40B4-BE49-F238E27FC236}">
                <a16:creationId xmlns:a16="http://schemas.microsoft.com/office/drawing/2014/main" id="{17AF46E7-8619-1063-A021-B33D14E2210C}"/>
              </a:ext>
            </a:extLst>
          </p:cNvPr>
          <p:cNvSpPr txBox="1">
            <a:spLocks noChangeArrowheads="1"/>
          </p:cNvSpPr>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0C181246-99BA-8E79-7A65-94B453881D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5E47D6E-6E80-48AE-9AAA-555B7763478C}" type="slidenum">
              <a:rPr lang="en-US" altLang="en-US"/>
              <a:pPr/>
              <a:t>68</a:t>
            </a:fld>
            <a:endParaRPr lang="en-US" altLang="en-US"/>
          </a:p>
        </p:txBody>
      </p:sp>
      <p:sp>
        <p:nvSpPr>
          <p:cNvPr id="19459" name="Rectangle 1">
            <a:extLst>
              <a:ext uri="{FF2B5EF4-FFF2-40B4-BE49-F238E27FC236}">
                <a16:creationId xmlns:a16="http://schemas.microsoft.com/office/drawing/2014/main" id="{B7521FF4-62FB-E7F3-996A-CCBA6B136FC1}"/>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a:extLst>
              <a:ext uri="{FF2B5EF4-FFF2-40B4-BE49-F238E27FC236}">
                <a16:creationId xmlns:a16="http://schemas.microsoft.com/office/drawing/2014/main" id="{D71A3776-C36C-FEF9-2385-9424A40AAB62}"/>
              </a:ext>
            </a:extLst>
          </p:cNvPr>
          <p:cNvSpPr>
            <a:spLocks noGrp="1" noChangeArrowheads="1"/>
          </p:cNvSpPr>
          <p:nvPr>
            <p:ph type="body" idx="1"/>
          </p:nvPr>
        </p:nvSpPr>
        <p:spPr bwMode="auto">
          <a:xfrm>
            <a:off x="700088" y="4410075"/>
            <a:ext cx="559752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numCol="1" anchor="ctr"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A22CEC4A-5D88-FC33-3049-3FDA6626A7A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6892A1A-9C0A-48F9-9115-D87225E2FD84}" type="slidenum">
              <a:rPr lang="en-US" altLang="en-US"/>
              <a:pPr/>
              <a:t>69</a:t>
            </a:fld>
            <a:endParaRPr lang="en-US" altLang="en-US"/>
          </a:p>
        </p:txBody>
      </p:sp>
      <p:sp>
        <p:nvSpPr>
          <p:cNvPr id="21507" name="Text Box 1">
            <a:extLst>
              <a:ext uri="{FF2B5EF4-FFF2-40B4-BE49-F238E27FC236}">
                <a16:creationId xmlns:a16="http://schemas.microsoft.com/office/drawing/2014/main" id="{7B289395-B217-BCB4-6B37-2D62B4AC8052}"/>
              </a:ext>
            </a:extLst>
          </p:cNvPr>
          <p:cNvSpPr txBox="1">
            <a:spLocks noChangeArrowheads="1"/>
          </p:cNvSpPr>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lgn="r" eaLnBrk="1" hangingPunct="1"/>
            <a:fld id="{58744767-7206-44E5-A904-49B42AE9E149}" type="slidenum">
              <a:rPr lang="en-US" altLang="en-US" sz="1300">
                <a:solidFill>
                  <a:srgbClr val="000000"/>
                </a:solidFill>
                <a:latin typeface="Arial" panose="020B0604020202020204" pitchFamily="34" charset="0"/>
                <a:ea typeface="Noto Sans CJK SC Regular"/>
                <a:cs typeface="Noto Sans CJK SC Regular"/>
              </a:rPr>
              <a:pPr algn="r" eaLnBrk="1" hangingPunct="1"/>
              <a:t>69</a:t>
            </a:fld>
            <a:endParaRPr lang="en-US" altLang="en-US" sz="1300">
              <a:solidFill>
                <a:srgbClr val="000000"/>
              </a:solidFill>
              <a:latin typeface="Arial" panose="020B0604020202020204" pitchFamily="34" charset="0"/>
              <a:ea typeface="Noto Sans CJK SC Regular"/>
              <a:cs typeface="Noto Sans CJK SC Regular"/>
            </a:endParaRPr>
          </a:p>
        </p:txBody>
      </p:sp>
      <p:sp>
        <p:nvSpPr>
          <p:cNvPr id="21508" name="Rectangle 2">
            <a:extLst>
              <a:ext uri="{FF2B5EF4-FFF2-40B4-BE49-F238E27FC236}">
                <a16:creationId xmlns:a16="http://schemas.microsoft.com/office/drawing/2014/main" id="{A6B7198A-BB84-FF3D-488A-887F8B9E8BF5}"/>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9" name="Text Box 3">
            <a:extLst>
              <a:ext uri="{FF2B5EF4-FFF2-40B4-BE49-F238E27FC236}">
                <a16:creationId xmlns:a16="http://schemas.microsoft.com/office/drawing/2014/main" id="{E3FF35A8-7BD3-1D3F-FE9E-7D8771B78B7A}"/>
              </a:ext>
            </a:extLst>
          </p:cNvPr>
          <p:cNvSpPr txBox="1">
            <a:spLocks noChangeArrowheads="1"/>
          </p:cNvSpPr>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spcBef>
                <a:spcPts val="750"/>
              </a:spcBef>
            </a:pPr>
            <a:r>
              <a:rPr lang="en-US" altLang="en-US" sz="2000">
                <a:solidFill>
                  <a:srgbClr val="000000"/>
                </a:solidFill>
                <a:latin typeface="Arial" panose="020B0604020202020204" pitchFamily="34" charset="0"/>
                <a:ea typeface="Noto Sans CJK SC Regular"/>
                <a:cs typeface="Noto Sans CJK SC Regular"/>
              </a:rPr>
              <a:t>The Hall Effect occurs when we apply an electric field in the x-direction and a magnetic field in the z-direction (which generates an electric field in the y-direction).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92F8B351-E431-6B7A-5C6B-AE5CEFEC48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72A7A2C-DE4D-4ACD-9AF2-B3BBAAFF833C}" type="slidenum">
              <a:rPr lang="en-US" altLang="en-US"/>
              <a:pPr/>
              <a:t>70</a:t>
            </a:fld>
            <a:endParaRPr lang="en-US" altLang="en-US"/>
          </a:p>
        </p:txBody>
      </p:sp>
      <p:sp>
        <p:nvSpPr>
          <p:cNvPr id="23555" name="Text Box 1">
            <a:extLst>
              <a:ext uri="{FF2B5EF4-FFF2-40B4-BE49-F238E27FC236}">
                <a16:creationId xmlns:a16="http://schemas.microsoft.com/office/drawing/2014/main" id="{AAD4A926-8DE4-60CC-D6A2-E54CFE965CBF}"/>
              </a:ext>
            </a:extLst>
          </p:cNvPr>
          <p:cNvSpPr txBox="1">
            <a:spLocks noChangeArrowheads="1"/>
          </p:cNvSpPr>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lgn="r" eaLnBrk="1" hangingPunct="1"/>
            <a:fld id="{32ECCA0D-2E99-4627-BC1F-7E4E7A072BB0}" type="slidenum">
              <a:rPr lang="en-US" altLang="en-US" sz="1300">
                <a:solidFill>
                  <a:srgbClr val="000000"/>
                </a:solidFill>
                <a:latin typeface="Arial" panose="020B0604020202020204" pitchFamily="34" charset="0"/>
                <a:ea typeface="Noto Sans CJK SC Regular"/>
                <a:cs typeface="Noto Sans CJK SC Regular"/>
              </a:rPr>
              <a:pPr algn="r" eaLnBrk="1" hangingPunct="1"/>
              <a:t>70</a:t>
            </a:fld>
            <a:endParaRPr lang="en-US" altLang="en-US" sz="1300">
              <a:solidFill>
                <a:srgbClr val="000000"/>
              </a:solidFill>
              <a:latin typeface="Arial" panose="020B0604020202020204" pitchFamily="34" charset="0"/>
              <a:ea typeface="Noto Sans CJK SC Regular"/>
              <a:cs typeface="Noto Sans CJK SC Regular"/>
            </a:endParaRPr>
          </a:p>
        </p:txBody>
      </p:sp>
      <p:sp>
        <p:nvSpPr>
          <p:cNvPr id="23556" name="Rectangle 2">
            <a:extLst>
              <a:ext uri="{FF2B5EF4-FFF2-40B4-BE49-F238E27FC236}">
                <a16:creationId xmlns:a16="http://schemas.microsoft.com/office/drawing/2014/main" id="{9C06598E-7200-E764-9F66-7CA2B651C605}"/>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3" name="Text Box 3">
            <a:extLst>
              <a:ext uri="{FF2B5EF4-FFF2-40B4-BE49-F238E27FC236}">
                <a16:creationId xmlns:a16="http://schemas.microsoft.com/office/drawing/2014/main" id="{6F1F8070-EACF-E35C-9713-2D12D8DB3ED3}"/>
              </a:ext>
            </a:extLst>
          </p:cNvPr>
          <p:cNvSpPr txBox="1">
            <a:spLocks noChangeArrowheads="1"/>
          </p:cNvSpPr>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lstStyle>
            <a:lvl1pPr marL="230188" indent="-230188">
              <a:tabLst>
                <a:tab pos="230188" algn="l"/>
                <a:tab pos="1144588" algn="l"/>
                <a:tab pos="2058988" algn="l"/>
                <a:tab pos="2973388" algn="l"/>
                <a:tab pos="3887788" algn="l"/>
                <a:tab pos="4802188" algn="l"/>
                <a:tab pos="5716588" algn="l"/>
                <a:tab pos="6630988" algn="l"/>
                <a:tab pos="7545388" algn="l"/>
                <a:tab pos="8459788" algn="l"/>
                <a:tab pos="9374188" algn="l"/>
                <a:tab pos="10288588" algn="l"/>
              </a:tabLst>
              <a:defRPr>
                <a:solidFill>
                  <a:srgbClr val="000000"/>
                </a:solidFill>
                <a:latin typeface="Times New Roman" panose="02020603050405020304" pitchFamily="18" charset="0"/>
                <a:ea typeface="Noto Sans CJK SC Regular" charset="0"/>
                <a:cs typeface="Noto Sans CJK SC Regular" charset="0"/>
              </a:defRPr>
            </a:lvl1pPr>
            <a:lvl2pPr>
              <a:tabLst>
                <a:tab pos="230188" algn="l"/>
                <a:tab pos="1144588" algn="l"/>
                <a:tab pos="2058988" algn="l"/>
                <a:tab pos="2973388" algn="l"/>
                <a:tab pos="3887788" algn="l"/>
                <a:tab pos="4802188" algn="l"/>
                <a:tab pos="5716588" algn="l"/>
                <a:tab pos="6630988" algn="l"/>
                <a:tab pos="7545388" algn="l"/>
                <a:tab pos="8459788" algn="l"/>
                <a:tab pos="9374188" algn="l"/>
                <a:tab pos="10288588" algn="l"/>
              </a:tabLst>
              <a:defRPr>
                <a:solidFill>
                  <a:srgbClr val="000000"/>
                </a:solidFill>
                <a:latin typeface="Times New Roman" panose="02020603050405020304" pitchFamily="18" charset="0"/>
                <a:ea typeface="Noto Sans CJK SC Regular" charset="0"/>
                <a:cs typeface="Noto Sans CJK SC Regular" charset="0"/>
              </a:defRPr>
            </a:lvl2pPr>
            <a:lvl3pPr>
              <a:tabLst>
                <a:tab pos="230188" algn="l"/>
                <a:tab pos="1144588" algn="l"/>
                <a:tab pos="2058988" algn="l"/>
                <a:tab pos="2973388" algn="l"/>
                <a:tab pos="3887788" algn="l"/>
                <a:tab pos="4802188" algn="l"/>
                <a:tab pos="5716588" algn="l"/>
                <a:tab pos="6630988" algn="l"/>
                <a:tab pos="7545388" algn="l"/>
                <a:tab pos="8459788" algn="l"/>
                <a:tab pos="9374188" algn="l"/>
                <a:tab pos="10288588" algn="l"/>
              </a:tabLst>
              <a:defRPr>
                <a:solidFill>
                  <a:srgbClr val="000000"/>
                </a:solidFill>
                <a:latin typeface="Times New Roman" panose="02020603050405020304" pitchFamily="18" charset="0"/>
                <a:ea typeface="Noto Sans CJK SC Regular" charset="0"/>
                <a:cs typeface="Noto Sans CJK SC Regular" charset="0"/>
              </a:defRPr>
            </a:lvl3pPr>
            <a:lvl4pPr>
              <a:tabLst>
                <a:tab pos="230188" algn="l"/>
                <a:tab pos="1144588" algn="l"/>
                <a:tab pos="2058988" algn="l"/>
                <a:tab pos="2973388" algn="l"/>
                <a:tab pos="3887788" algn="l"/>
                <a:tab pos="4802188" algn="l"/>
                <a:tab pos="5716588" algn="l"/>
                <a:tab pos="6630988" algn="l"/>
                <a:tab pos="7545388" algn="l"/>
                <a:tab pos="8459788" algn="l"/>
                <a:tab pos="9374188" algn="l"/>
                <a:tab pos="10288588" algn="l"/>
              </a:tabLst>
              <a:defRPr>
                <a:solidFill>
                  <a:srgbClr val="000000"/>
                </a:solidFill>
                <a:latin typeface="Times New Roman" panose="02020603050405020304" pitchFamily="18" charset="0"/>
                <a:ea typeface="Noto Sans CJK SC Regular" charset="0"/>
                <a:cs typeface="Noto Sans CJK SC Regular" charset="0"/>
              </a:defRPr>
            </a:lvl4pPr>
            <a:lvl5pPr>
              <a:tabLst>
                <a:tab pos="230188" algn="l"/>
                <a:tab pos="1144588" algn="l"/>
                <a:tab pos="2058988" algn="l"/>
                <a:tab pos="2973388" algn="l"/>
                <a:tab pos="3887788" algn="l"/>
                <a:tab pos="4802188" algn="l"/>
                <a:tab pos="5716588" algn="l"/>
                <a:tab pos="6630988" algn="l"/>
                <a:tab pos="7545388" algn="l"/>
                <a:tab pos="8459788" algn="l"/>
                <a:tab pos="9374188" algn="l"/>
                <a:tab pos="10288588" algn="l"/>
              </a:tabLst>
              <a:defRPr>
                <a:solidFill>
                  <a:srgbClr val="000000"/>
                </a:solidFill>
                <a:latin typeface="Times New Roman" panose="02020603050405020304" pitchFamily="18" charset="0"/>
                <a:ea typeface="Noto Sans CJK SC Regular"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230188" algn="l"/>
                <a:tab pos="1144588" algn="l"/>
                <a:tab pos="2058988" algn="l"/>
                <a:tab pos="2973388" algn="l"/>
                <a:tab pos="3887788" algn="l"/>
                <a:tab pos="4802188" algn="l"/>
                <a:tab pos="5716588" algn="l"/>
                <a:tab pos="6630988" algn="l"/>
                <a:tab pos="7545388" algn="l"/>
                <a:tab pos="8459788" algn="l"/>
                <a:tab pos="9374188" algn="l"/>
                <a:tab pos="10288588" algn="l"/>
              </a:tabLst>
              <a:defRPr>
                <a:solidFill>
                  <a:srgbClr val="000000"/>
                </a:solidFill>
                <a:latin typeface="Times New Roman" panose="02020603050405020304" pitchFamily="18" charset="0"/>
                <a:ea typeface="Noto Sans CJK SC Regular"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230188" algn="l"/>
                <a:tab pos="1144588" algn="l"/>
                <a:tab pos="2058988" algn="l"/>
                <a:tab pos="2973388" algn="l"/>
                <a:tab pos="3887788" algn="l"/>
                <a:tab pos="4802188" algn="l"/>
                <a:tab pos="5716588" algn="l"/>
                <a:tab pos="6630988" algn="l"/>
                <a:tab pos="7545388" algn="l"/>
                <a:tab pos="8459788" algn="l"/>
                <a:tab pos="9374188" algn="l"/>
                <a:tab pos="10288588" algn="l"/>
              </a:tabLst>
              <a:defRPr>
                <a:solidFill>
                  <a:srgbClr val="000000"/>
                </a:solidFill>
                <a:latin typeface="Times New Roman" panose="02020603050405020304" pitchFamily="18" charset="0"/>
                <a:ea typeface="Noto Sans CJK SC Regular"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230188" algn="l"/>
                <a:tab pos="1144588" algn="l"/>
                <a:tab pos="2058988" algn="l"/>
                <a:tab pos="2973388" algn="l"/>
                <a:tab pos="3887788" algn="l"/>
                <a:tab pos="4802188" algn="l"/>
                <a:tab pos="5716588" algn="l"/>
                <a:tab pos="6630988" algn="l"/>
                <a:tab pos="7545388" algn="l"/>
                <a:tab pos="8459788" algn="l"/>
                <a:tab pos="9374188" algn="l"/>
                <a:tab pos="10288588" algn="l"/>
              </a:tabLst>
              <a:defRPr>
                <a:solidFill>
                  <a:srgbClr val="000000"/>
                </a:solidFill>
                <a:latin typeface="Times New Roman" panose="02020603050405020304" pitchFamily="18" charset="0"/>
                <a:ea typeface="Noto Sans CJK SC Regular"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230188" algn="l"/>
                <a:tab pos="1144588" algn="l"/>
                <a:tab pos="2058988" algn="l"/>
                <a:tab pos="2973388" algn="l"/>
                <a:tab pos="3887788" algn="l"/>
                <a:tab pos="4802188" algn="l"/>
                <a:tab pos="5716588" algn="l"/>
                <a:tab pos="6630988" algn="l"/>
                <a:tab pos="7545388" algn="l"/>
                <a:tab pos="8459788" algn="l"/>
                <a:tab pos="9374188" algn="l"/>
                <a:tab pos="10288588" algn="l"/>
              </a:tabLst>
              <a:defRPr>
                <a:solidFill>
                  <a:srgbClr val="000000"/>
                </a:solidFill>
                <a:latin typeface="Times New Roman" panose="02020603050405020304" pitchFamily="18" charset="0"/>
                <a:ea typeface="Noto Sans CJK SC Regular" charset="0"/>
                <a:cs typeface="Noto Sans CJK SC Regular" charset="0"/>
              </a:defRPr>
            </a:lvl9pPr>
          </a:lstStyle>
          <a:p>
            <a:pPr>
              <a:spcBef>
                <a:spcPts val="750"/>
              </a:spcBef>
              <a:buFont typeface="Arial" panose="020B0604020202020204" pitchFamily="34" charset="0"/>
              <a:buNone/>
              <a:defRPr/>
            </a:pPr>
            <a:endParaRPr lang="en-US" sz="2000">
              <a:latin typeface="Arial" panose="020B0604020202020204" pitchFamily="34" charset="0"/>
            </a:endParaRPr>
          </a:p>
          <a:p>
            <a:pPr>
              <a:spcBef>
                <a:spcPts val="750"/>
              </a:spcBef>
              <a:buFont typeface="Arial" panose="020B0604020202020204" pitchFamily="34" charset="0"/>
              <a:buChar char="•"/>
              <a:defRPr/>
            </a:pPr>
            <a:r>
              <a:rPr lang="en-US" sz="2000">
                <a:latin typeface="Arial" panose="020B0604020202020204" pitchFamily="34" charset="0"/>
              </a:rPr>
              <a:t>For electrons moving in the z-direction, we have: v</a:t>
            </a:r>
            <a:r>
              <a:rPr lang="en-US" sz="2000" baseline="-25000">
                <a:latin typeface="Arial" panose="020B0604020202020204" pitchFamily="34" charset="0"/>
              </a:rPr>
              <a:t>z</a:t>
            </a:r>
            <a:r>
              <a:rPr lang="en-US" sz="2000">
                <a:latin typeface="Arial" panose="020B0604020202020204" pitchFamily="34" charset="0"/>
              </a:rPr>
              <a:t>= 0 (they don’t feel the magnetic field), unless there is an electric field and then we have: v</a:t>
            </a:r>
            <a:r>
              <a:rPr lang="en-US" sz="2000" baseline="-25000">
                <a:latin typeface="Arial" panose="020B0604020202020204" pitchFamily="34" charset="0"/>
              </a:rPr>
              <a:t>z</a:t>
            </a:r>
            <a:r>
              <a:rPr lang="en-US" sz="2000">
                <a:latin typeface="Arial" panose="020B0604020202020204" pitchFamily="34" charset="0"/>
              </a:rPr>
              <a:t>= -(eτ/m)E</a:t>
            </a:r>
            <a:r>
              <a:rPr lang="en-US" sz="2000" baseline="-25000">
                <a:latin typeface="Arial" panose="020B0604020202020204" pitchFamily="34" charset="0"/>
              </a:rPr>
              <a:t>z</a:t>
            </a:r>
            <a:r>
              <a:rPr lang="en-US" sz="2000">
                <a:latin typeface="Arial" panose="020B0604020202020204" pitchFamily="34" charset="0"/>
              </a:rPr>
              <a:t>.</a:t>
            </a:r>
          </a:p>
          <a:p>
            <a:pPr>
              <a:spcBef>
                <a:spcPts val="750"/>
              </a:spcBef>
              <a:buFont typeface="Arial" panose="020B0604020202020204" pitchFamily="34" charset="0"/>
              <a:buChar char="•"/>
              <a:defRPr/>
            </a:pPr>
            <a:r>
              <a:rPr lang="en-US" sz="2000">
                <a:latin typeface="Arial" panose="020B0604020202020204" pitchFamily="34" charset="0"/>
              </a:rPr>
              <a:t>Cyclotron Frequency</a:t>
            </a:r>
          </a:p>
          <a:p>
            <a:pPr>
              <a:spcBef>
                <a:spcPts val="750"/>
              </a:spcBef>
              <a:buFont typeface="Arial" panose="020B0604020202020204" pitchFamily="34" charset="0"/>
              <a:buChar char="•"/>
              <a:defRPr/>
            </a:pPr>
            <a:r>
              <a:rPr lang="en-US" sz="2000">
                <a:latin typeface="Arial" panose="020B0604020202020204" pitchFamily="34" charset="0"/>
              </a:rPr>
              <a:t>If the current can’t flow out of the metal in the y-direction, then in the steady state, the velocity of the electrons in the y-direction must be zero (v</a:t>
            </a:r>
            <a:r>
              <a:rPr lang="en-US" sz="2000" baseline="-25000">
                <a:latin typeface="Arial" panose="020B0604020202020204" pitchFamily="34" charset="0"/>
              </a:rPr>
              <a:t>y</a:t>
            </a:r>
            <a:r>
              <a:rPr lang="en-US" sz="2000">
                <a:latin typeface="Arial" panose="020B0604020202020204" pitchFamily="34" charset="0"/>
              </a:rPr>
              <a:t>= 0).</a:t>
            </a:r>
          </a:p>
          <a:p>
            <a:pPr>
              <a:spcBef>
                <a:spcPts val="750"/>
              </a:spcBef>
              <a:buFont typeface="Arial" panose="020B0604020202020204" pitchFamily="34" charset="0"/>
              <a:buNone/>
              <a:defRPr/>
            </a:pPr>
            <a:endParaRPr lang="en-US" sz="2000">
              <a:latin typeface="Arial" panose="020B0604020202020204" pitchFamily="34" charset="0"/>
            </a:endParaRPr>
          </a:p>
          <a:p>
            <a:pPr marL="231775">
              <a:spcBef>
                <a:spcPts val="750"/>
              </a:spcBef>
              <a:defRPr/>
            </a:pPr>
            <a:endParaRPr lang="en-US" sz="2000">
              <a:latin typeface="Arial" panose="020B0604020202020204" pitchFamily="34" charset="0"/>
            </a:endParaRPr>
          </a:p>
          <a:p>
            <a:pPr marL="231775">
              <a:spcBef>
                <a:spcPts val="450"/>
              </a:spcBef>
              <a:defRPr/>
            </a:pPr>
            <a:endParaRPr lang="en-US" sz="1200">
              <a:latin typeface="Arial" panose="020B0604020202020204" pitchFamily="34" charset="0"/>
            </a:endParaRPr>
          </a:p>
          <a:p>
            <a:pPr marL="231775">
              <a:spcBef>
                <a:spcPts val="750"/>
              </a:spcBef>
              <a:defRPr/>
            </a:pPr>
            <a:endParaRPr lang="en-US" sz="2000">
              <a:latin typeface="Arial" panose="020B0604020202020204" pitchFamily="34" charset="0"/>
            </a:endParaRPr>
          </a:p>
          <a:p>
            <a:pPr marL="231775">
              <a:spcBef>
                <a:spcPts val="750"/>
              </a:spcBef>
              <a:defRPr/>
            </a:pPr>
            <a:endParaRPr lang="en-US" sz="2000">
              <a:latin typeface="Arial" panose="020B0604020202020204" pitchFamily="34" charset="0"/>
            </a:endParaRPr>
          </a:p>
          <a:p>
            <a:pPr marL="231775">
              <a:spcBef>
                <a:spcPts val="450"/>
              </a:spcBef>
              <a:defRPr/>
            </a:pPr>
            <a:endParaRPr lang="en-US" sz="1200">
              <a:latin typeface="Arial" panose="020B0604020202020204" pitchFamily="34" charset="0"/>
            </a:endParaRPr>
          </a:p>
          <a:p>
            <a:pPr marL="231775">
              <a:spcBef>
                <a:spcPts val="450"/>
              </a:spcBef>
              <a:defRPr/>
            </a:pPr>
            <a:endParaRPr lang="en-US" sz="12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AEFA5DE7-249C-A0DC-AC1C-4F06F41FB88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F33BB34-8051-423A-8FF1-D65C3A6C6842}" type="slidenum">
              <a:rPr lang="en-US" altLang="en-US"/>
              <a:pPr/>
              <a:t>71</a:t>
            </a:fld>
            <a:endParaRPr lang="en-US" altLang="en-US"/>
          </a:p>
        </p:txBody>
      </p:sp>
      <p:sp>
        <p:nvSpPr>
          <p:cNvPr id="25603" name="Text Box 1">
            <a:extLst>
              <a:ext uri="{FF2B5EF4-FFF2-40B4-BE49-F238E27FC236}">
                <a16:creationId xmlns:a16="http://schemas.microsoft.com/office/drawing/2014/main" id="{65704E07-0C38-6BC7-F401-9609C9416394}"/>
              </a:ext>
            </a:extLst>
          </p:cNvPr>
          <p:cNvSpPr txBox="1">
            <a:spLocks noChangeArrowheads="1"/>
          </p:cNvSpPr>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lgn="r" eaLnBrk="1" hangingPunct="1"/>
            <a:fld id="{0AADE880-FE2A-4213-91FE-E2C72C1F3D50}" type="slidenum">
              <a:rPr lang="en-US" altLang="en-US" sz="1300">
                <a:solidFill>
                  <a:srgbClr val="000000"/>
                </a:solidFill>
                <a:latin typeface="Arial" panose="020B0604020202020204" pitchFamily="34" charset="0"/>
                <a:ea typeface="Noto Sans CJK SC Regular"/>
                <a:cs typeface="Noto Sans CJK SC Regular"/>
              </a:rPr>
              <a:pPr algn="r" eaLnBrk="1" hangingPunct="1"/>
              <a:t>71</a:t>
            </a:fld>
            <a:endParaRPr lang="en-US" altLang="en-US" sz="1300">
              <a:solidFill>
                <a:srgbClr val="000000"/>
              </a:solidFill>
              <a:latin typeface="Arial" panose="020B0604020202020204" pitchFamily="34" charset="0"/>
              <a:ea typeface="Noto Sans CJK SC Regular"/>
              <a:cs typeface="Noto Sans CJK SC Regular"/>
            </a:endParaRPr>
          </a:p>
        </p:txBody>
      </p:sp>
      <p:sp>
        <p:nvSpPr>
          <p:cNvPr id="25604" name="Rectangle 2">
            <a:extLst>
              <a:ext uri="{FF2B5EF4-FFF2-40B4-BE49-F238E27FC236}">
                <a16:creationId xmlns:a16="http://schemas.microsoft.com/office/drawing/2014/main" id="{A679A06C-93C9-0FDA-F611-E2D5B8B03A5F}"/>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5" name="Text Box 3">
            <a:extLst>
              <a:ext uri="{FF2B5EF4-FFF2-40B4-BE49-F238E27FC236}">
                <a16:creationId xmlns:a16="http://schemas.microsoft.com/office/drawing/2014/main" id="{61E79685-E6A6-EA50-634B-1F963DE79550}"/>
              </a:ext>
            </a:extLst>
          </p:cNvPr>
          <p:cNvSpPr txBox="1">
            <a:spLocks noChangeArrowheads="1"/>
          </p:cNvSpPr>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spcBef>
                <a:spcPts val="750"/>
              </a:spcBef>
            </a:pPr>
            <a:r>
              <a:rPr lang="en-US" altLang="en-US" sz="2000">
                <a:solidFill>
                  <a:srgbClr val="000000"/>
                </a:solidFill>
                <a:latin typeface="Arial" panose="020B0604020202020204" pitchFamily="34" charset="0"/>
                <a:ea typeface="Noto Sans CJK SC Regular"/>
                <a:cs typeface="Noto Sans CJK SC Regular"/>
              </a:rPr>
              <a:t>So, what happens is that we get a net flow of electrons in the x-direction, but we also get an electric field set up in the y-direction.</a:t>
            </a:r>
          </a:p>
          <a:p>
            <a:pPr>
              <a:spcBef>
                <a:spcPts val="750"/>
              </a:spcBef>
            </a:pPr>
            <a:r>
              <a:rPr lang="en-US" altLang="en-US" sz="2000">
                <a:solidFill>
                  <a:srgbClr val="000000"/>
                </a:solidFill>
                <a:latin typeface="Arial" panose="020B0604020202020204" pitchFamily="34" charset="0"/>
                <a:ea typeface="Noto Sans CJK SC Regular"/>
                <a:cs typeface="Noto Sans CJK SC Regular"/>
              </a:rPr>
              <a:t>Hall Effect measurements compare the ratio of the field created in the y-direction, to the current in the x-direction, and the magnetic field in the z-direction.</a:t>
            </a:r>
          </a:p>
          <a:p>
            <a:pPr>
              <a:spcBef>
                <a:spcPts val="750"/>
              </a:spcBef>
            </a:pPr>
            <a:endParaRPr lang="en-US" altLang="en-US" sz="2000">
              <a:solidFill>
                <a:srgbClr val="000000"/>
              </a:solidFill>
              <a:latin typeface="Arial" panose="020B0604020202020204" pitchFamily="34" charset="0"/>
              <a:ea typeface="Noto Sans CJK SC Regular"/>
              <a:cs typeface="Noto Sans CJK SC Regular"/>
            </a:endParaRPr>
          </a:p>
          <a:p>
            <a:pPr>
              <a:spcBef>
                <a:spcPts val="450"/>
              </a:spcBef>
            </a:pPr>
            <a:endParaRPr lang="en-US" altLang="en-US" sz="1200">
              <a:solidFill>
                <a:srgbClr val="000000"/>
              </a:solidFill>
              <a:latin typeface="Arial" panose="020B0604020202020204" pitchFamily="34" charset="0"/>
              <a:ea typeface="Noto Sans CJK SC Regular"/>
              <a:cs typeface="Noto Sans CJK SC Regular"/>
            </a:endParaRPr>
          </a:p>
          <a:p>
            <a:pPr>
              <a:spcBef>
                <a:spcPts val="450"/>
              </a:spcBef>
            </a:pPr>
            <a:endParaRPr lang="en-US" altLang="en-US" sz="1200">
              <a:solidFill>
                <a:srgbClr val="000000"/>
              </a:solidFill>
              <a:latin typeface="Arial" panose="020B0604020202020204" pitchFamily="34" charset="0"/>
              <a:ea typeface="Noto Sans CJK SC Regular"/>
              <a:cs typeface="Noto Sans CJK SC Regul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4DC3B296-71D6-4920-B2DA-4763B9111C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34EC172-657C-4E37-A28B-DF67AD7A19FE}" type="slidenum">
              <a:rPr lang="en-US" altLang="en-US"/>
              <a:pPr/>
              <a:t>72</a:t>
            </a:fld>
            <a:endParaRPr lang="en-US" altLang="en-US"/>
          </a:p>
        </p:txBody>
      </p:sp>
      <p:sp>
        <p:nvSpPr>
          <p:cNvPr id="27651" name="Text Box 1">
            <a:extLst>
              <a:ext uri="{FF2B5EF4-FFF2-40B4-BE49-F238E27FC236}">
                <a16:creationId xmlns:a16="http://schemas.microsoft.com/office/drawing/2014/main" id="{7C36F22D-9ED2-6282-ACDF-6A9A8B0838E5}"/>
              </a:ext>
            </a:extLst>
          </p:cNvPr>
          <p:cNvSpPr txBox="1">
            <a:spLocks noChangeArrowheads="1"/>
          </p:cNvSpPr>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880" tIns="46440" rIns="92880" bIns="464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cs typeface="Arial" panose="020B0604020202020204" pitchFamily="34" charset="0"/>
              </a:defRPr>
            </a:lvl9pPr>
          </a:lstStyle>
          <a:p>
            <a:pPr algn="r" eaLnBrk="1" hangingPunct="1"/>
            <a:fld id="{49464DA4-1A3C-4111-BB55-FCA0FA1A77E6}" type="slidenum">
              <a:rPr lang="en-US" altLang="en-US" sz="1300">
                <a:solidFill>
                  <a:srgbClr val="000000"/>
                </a:solidFill>
                <a:latin typeface="Arial" panose="020B0604020202020204" pitchFamily="34" charset="0"/>
                <a:ea typeface="Noto Sans CJK SC Regular"/>
                <a:cs typeface="Noto Sans CJK SC Regular"/>
              </a:rPr>
              <a:pPr algn="r" eaLnBrk="1" hangingPunct="1"/>
              <a:t>72</a:t>
            </a:fld>
            <a:endParaRPr lang="en-US" altLang="en-US" sz="1300">
              <a:solidFill>
                <a:srgbClr val="000000"/>
              </a:solidFill>
              <a:latin typeface="Arial" panose="020B0604020202020204" pitchFamily="34" charset="0"/>
              <a:ea typeface="Noto Sans CJK SC Regular"/>
              <a:cs typeface="Noto Sans CJK SC Regular"/>
            </a:endParaRPr>
          </a:p>
        </p:txBody>
      </p:sp>
      <p:sp>
        <p:nvSpPr>
          <p:cNvPr id="27652" name="Rectangle 2">
            <a:extLst>
              <a:ext uri="{FF2B5EF4-FFF2-40B4-BE49-F238E27FC236}">
                <a16:creationId xmlns:a16="http://schemas.microsoft.com/office/drawing/2014/main" id="{792CD314-10AD-D1D7-07AF-5D564788544B}"/>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3" name="Text Box 3">
            <a:extLst>
              <a:ext uri="{FF2B5EF4-FFF2-40B4-BE49-F238E27FC236}">
                <a16:creationId xmlns:a16="http://schemas.microsoft.com/office/drawing/2014/main" id="{815B183E-DF07-06F0-B895-6D52B2BA455C}"/>
              </a:ext>
            </a:extLst>
          </p:cNvPr>
          <p:cNvSpPr txBox="1">
            <a:spLocks noChangeArrowheads="1"/>
          </p:cNvSpPr>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I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C8F4796-E3E5-6ED3-5A9A-67F7AD1259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E4940C2-B118-46DD-A05B-B04E030D567A}" type="slidenum">
              <a:rPr lang="en-US" altLang="en-US"/>
              <a:pPr/>
              <a:t>73</a:t>
            </a:fld>
            <a:endParaRPr lang="en-US" altLang="en-US"/>
          </a:p>
        </p:txBody>
      </p:sp>
      <p:sp>
        <p:nvSpPr>
          <p:cNvPr id="29699" name="Rectangle 1">
            <a:extLst>
              <a:ext uri="{FF2B5EF4-FFF2-40B4-BE49-F238E27FC236}">
                <a16:creationId xmlns:a16="http://schemas.microsoft.com/office/drawing/2014/main" id="{FB251DE5-22E1-799D-A270-142F2AC45169}"/>
              </a:ext>
            </a:extLst>
          </p:cNvPr>
          <p:cNvSpPr>
            <a:spLocks noGrp="1" noRot="1" noChangeAspect="1" noChangeArrowheads="1" noTextEdit="1"/>
          </p:cNvSpPr>
          <p:nvPr>
            <p:ph type="sldImg"/>
          </p:nvPr>
        </p:nvSpPr>
        <p:spPr bwMode="auto">
          <a:xfrm>
            <a:off x="1177925" y="696913"/>
            <a:ext cx="4641850" cy="34813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a:extLst>
              <a:ext uri="{FF2B5EF4-FFF2-40B4-BE49-F238E27FC236}">
                <a16:creationId xmlns:a16="http://schemas.microsoft.com/office/drawing/2014/main" id="{AED77207-1F9D-CBE6-F620-CEF02B1C81A3}"/>
              </a:ext>
            </a:extLst>
          </p:cNvPr>
          <p:cNvSpPr>
            <a:spLocks noGrp="1" noChangeArrowheads="1"/>
          </p:cNvSpPr>
          <p:nvPr>
            <p:ph type="body" idx="1"/>
          </p:nvPr>
        </p:nvSpPr>
        <p:spPr bwMode="auto">
          <a:xfrm>
            <a:off x="700088" y="4410075"/>
            <a:ext cx="559752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numCol="1" anchor="ctr"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4F96A7-18AD-4D14-9F68-45EEEE7DA6A5}"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836221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4F96A7-18AD-4D14-9F68-45EEEE7DA6A5}"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2536652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4F96A7-18AD-4D14-9F68-45EEEE7DA6A5}"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2667102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4F96A7-18AD-4D14-9F68-45EEEE7DA6A5}"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158513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4F96A7-18AD-4D14-9F68-45EEEE7DA6A5}"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1198616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4F96A7-18AD-4D14-9F68-45EEEE7DA6A5}"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2357873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4F96A7-18AD-4D14-9F68-45EEEE7DA6A5}" type="datetimeFigureOut">
              <a:rPr lang="en-US" smtClean="0"/>
              <a:pPr/>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22467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4F96A7-18AD-4D14-9F68-45EEEE7DA6A5}" type="datetimeFigureOut">
              <a:rPr lang="en-US" smtClean="0"/>
              <a:pPr/>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1350116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4F96A7-18AD-4D14-9F68-45EEEE7DA6A5}" type="datetimeFigureOut">
              <a:rPr lang="en-US" smtClean="0"/>
              <a:pPr/>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194384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4F96A7-18AD-4D14-9F68-45EEEE7DA6A5}"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1730764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4F96A7-18AD-4D14-9F68-45EEEE7DA6A5}"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val="2449194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4F96A7-18AD-4D14-9F68-45EEEE7DA6A5}" type="datetimeFigureOut">
              <a:rPr lang="en-US" smtClean="0"/>
              <a:pPr/>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30921-6A41-4994-AC36-1C687C61D59A}" type="slidenum">
              <a:rPr lang="en-US" smtClean="0"/>
              <a:pPr/>
              <a:t>‹#›</a:t>
            </a:fld>
            <a:endParaRPr lang="en-US"/>
          </a:p>
        </p:txBody>
      </p:sp>
    </p:spTree>
    <p:extLst>
      <p:ext uri="{BB962C8B-B14F-4D97-AF65-F5344CB8AC3E}">
        <p14:creationId xmlns:p14="http://schemas.microsoft.com/office/powerpoint/2010/main" val="553988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bin"/><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4.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diagramColors" Target="../diagrams/colors1.xml"/><Relationship Id="rId12"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2.jpeg"/><Relationship Id="rId5" Type="http://schemas.openxmlformats.org/officeDocument/2006/relationships/diagramLayout" Target="../diagrams/layout1.xml"/><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diagramData" Target="../diagrams/data1.xml"/><Relationship Id="rId9" Type="http://schemas.openxmlformats.org/officeDocument/2006/relationships/image" Target="../media/image10.jpeg"/><Relationship Id="rId1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ttdtdLfn9H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physics.stackexchange.com/questions/266114/what-is-it-about-the-conduction-band-of-a-material-that-is-distinct-from-the-v"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hyperlink" Target="https://www.doitpoms.ac.uk/tlplib/semiconductors/direct.php"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hyperlink" Target="https://www.doitpoms.ac.uk/tlplib/semiconductors/direct.php" TargetMode="External"/><Relationship Id="rId2" Type="http://schemas.openxmlformats.org/officeDocument/2006/relationships/image" Target="NUL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doitpoms.ac.uk/tlplib/semiconductors/direct.php" TargetMode="Externa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88.png"/><Relationship Id="rId7" Type="http://schemas.openxmlformats.org/officeDocument/2006/relationships/image" Target="../media/image90.w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89.wmf"/><Relationship Id="rId4" Type="http://schemas.openxmlformats.org/officeDocument/2006/relationships/oleObject" Target="../embeddings/oleObject3.bin"/><Relationship Id="rId9" Type="http://schemas.openxmlformats.org/officeDocument/2006/relationships/image" Target="../media/image91.wmf"/></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Q9D4Jz95-A"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6.bin"/><Relationship Id="rId7" Type="http://schemas.openxmlformats.org/officeDocument/2006/relationships/image" Target="../media/image96.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5.wmf"/><Relationship Id="rId5" Type="http://schemas.openxmlformats.org/officeDocument/2006/relationships/oleObject" Target="../embeddings/oleObject7.bin"/><Relationship Id="rId4" Type="http://schemas.openxmlformats.org/officeDocument/2006/relationships/image" Target="../media/image94.wmf"/><Relationship Id="rId9" Type="http://schemas.openxmlformats.org/officeDocument/2006/relationships/image" Target="../media/image97.wmf"/></Relationships>
</file>

<file path=ppt/slides/_rels/slide71.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9.wmf"/><Relationship Id="rId5" Type="http://schemas.openxmlformats.org/officeDocument/2006/relationships/oleObject" Target="../embeddings/oleObject10.bin"/><Relationship Id="rId4" Type="http://schemas.openxmlformats.org/officeDocument/2006/relationships/image" Target="../media/image98.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1.wmf"/></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hyperlink" Target="https://nptel.ac.in/content/storage2/courses/112108150/pdf/MCQs/MCQ_m14.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923646" y="421949"/>
            <a:ext cx="10340252" cy="5755184"/>
            <a:chOff x="923646" y="421949"/>
            <a:chExt cx="10340252" cy="5755184"/>
          </a:xfrm>
        </p:grpSpPr>
        <p:sp>
          <p:nvSpPr>
            <p:cNvPr id="4" name="TextBox 3"/>
            <p:cNvSpPr txBox="1"/>
            <p:nvPr/>
          </p:nvSpPr>
          <p:spPr>
            <a:xfrm>
              <a:off x="3537959" y="426186"/>
              <a:ext cx="5144664" cy="1754326"/>
            </a:xfrm>
            <a:prstGeom prst="rect">
              <a:avLst/>
            </a:prstGeom>
            <a:solidFill>
              <a:schemeClr val="accent1">
                <a:lumMod val="50000"/>
              </a:schemeClr>
            </a:solidFill>
          </p:spPr>
          <p:txBody>
            <a:bodyPr wrap="square" rtlCol="0">
              <a:spAutoFit/>
            </a:bodyPr>
            <a:lstStyle/>
            <a:p>
              <a:pPr algn="ctr"/>
              <a:r>
                <a:rPr lang="en-US" sz="3600" b="1" dirty="0">
                  <a:solidFill>
                    <a:schemeClr val="bg1"/>
                  </a:solidFill>
                </a:rPr>
                <a:t>Engineering Physics</a:t>
              </a:r>
            </a:p>
            <a:p>
              <a:pPr algn="ctr"/>
              <a:r>
                <a:rPr lang="en-US" sz="3600" b="1" dirty="0">
                  <a:solidFill>
                    <a:schemeClr val="bg1"/>
                  </a:solidFill>
                </a:rPr>
                <a:t>PHY-110</a:t>
              </a:r>
            </a:p>
            <a:p>
              <a:pPr algn="ctr"/>
              <a:r>
                <a:rPr lang="en-US" sz="3600" b="1" dirty="0">
                  <a:solidFill>
                    <a:schemeClr val="bg1"/>
                  </a:solidFill>
                </a:rPr>
                <a:t>Solid State Physics</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47" y="4392266"/>
              <a:ext cx="2614312" cy="17692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647" y="2544417"/>
              <a:ext cx="2614312" cy="18478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623" y="421949"/>
              <a:ext cx="2581275" cy="207344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2623" y="4267041"/>
              <a:ext cx="2581275" cy="17254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2623" y="2495391"/>
              <a:ext cx="2581275" cy="177165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646" y="421949"/>
              <a:ext cx="2614313" cy="2122468"/>
            </a:xfrm>
            <a:prstGeom prst="rect">
              <a:avLst/>
            </a:prstGeom>
          </p:spPr>
        </p:pic>
        <p:sp>
          <p:nvSpPr>
            <p:cNvPr id="12" name="TextBox 11"/>
            <p:cNvSpPr txBox="1"/>
            <p:nvPr/>
          </p:nvSpPr>
          <p:spPr>
            <a:xfrm>
              <a:off x="923646" y="2175086"/>
              <a:ext cx="2594621" cy="338554"/>
            </a:xfrm>
            <a:prstGeom prst="rect">
              <a:avLst/>
            </a:prstGeom>
            <a:noFill/>
          </p:spPr>
          <p:txBody>
            <a:bodyPr wrap="none" rtlCol="0">
              <a:spAutoFit/>
            </a:bodyPr>
            <a:lstStyle/>
            <a:p>
              <a:r>
                <a:rPr lang="en-US" sz="1600" b="1" dirty="0">
                  <a:solidFill>
                    <a:schemeClr val="bg1"/>
                  </a:solidFill>
                </a:rPr>
                <a:t>ELECTROMAGNETIC THEORY</a:t>
              </a:r>
            </a:p>
          </p:txBody>
        </p:sp>
        <p:sp>
          <p:nvSpPr>
            <p:cNvPr id="13" name="TextBox 12"/>
            <p:cNvSpPr txBox="1"/>
            <p:nvPr/>
          </p:nvSpPr>
          <p:spPr>
            <a:xfrm>
              <a:off x="1733224" y="3900355"/>
              <a:ext cx="772969" cy="369332"/>
            </a:xfrm>
            <a:prstGeom prst="rect">
              <a:avLst/>
            </a:prstGeom>
            <a:noFill/>
          </p:spPr>
          <p:txBody>
            <a:bodyPr wrap="none" rtlCol="0">
              <a:spAutoFit/>
            </a:bodyPr>
            <a:lstStyle/>
            <a:p>
              <a:r>
                <a:rPr lang="en-US" b="1" dirty="0">
                  <a:solidFill>
                    <a:schemeClr val="bg1"/>
                  </a:solidFill>
                </a:rPr>
                <a:t>LASER</a:t>
              </a:r>
            </a:p>
          </p:txBody>
        </p:sp>
        <p:sp>
          <p:nvSpPr>
            <p:cNvPr id="14" name="TextBox 13"/>
            <p:cNvSpPr txBox="1"/>
            <p:nvPr/>
          </p:nvSpPr>
          <p:spPr>
            <a:xfrm>
              <a:off x="1500826" y="5807801"/>
              <a:ext cx="1459951" cy="369332"/>
            </a:xfrm>
            <a:prstGeom prst="rect">
              <a:avLst/>
            </a:prstGeom>
            <a:noFill/>
          </p:spPr>
          <p:txBody>
            <a:bodyPr wrap="none" rtlCol="0">
              <a:spAutoFit/>
            </a:bodyPr>
            <a:lstStyle/>
            <a:p>
              <a:r>
                <a:rPr lang="en-US" b="1" dirty="0">
                  <a:solidFill>
                    <a:schemeClr val="bg1"/>
                  </a:solidFill>
                </a:rPr>
                <a:t>FIBER OPTICS</a:t>
              </a:r>
            </a:p>
          </p:txBody>
        </p:sp>
        <p:sp>
          <p:nvSpPr>
            <p:cNvPr id="15" name="TextBox 14"/>
            <p:cNvSpPr txBox="1"/>
            <p:nvPr/>
          </p:nvSpPr>
          <p:spPr>
            <a:xfrm>
              <a:off x="8662931" y="2145225"/>
              <a:ext cx="2460930" cy="369332"/>
            </a:xfrm>
            <a:prstGeom prst="rect">
              <a:avLst/>
            </a:prstGeom>
            <a:noFill/>
          </p:spPr>
          <p:txBody>
            <a:bodyPr wrap="none" rtlCol="0">
              <a:spAutoFit/>
            </a:bodyPr>
            <a:lstStyle/>
            <a:p>
              <a:r>
                <a:rPr lang="en-US" b="1" dirty="0">
                  <a:solidFill>
                    <a:schemeClr val="bg1"/>
                  </a:solidFill>
                </a:rPr>
                <a:t>QUANTUM MECHANICS</a:t>
              </a:r>
            </a:p>
          </p:txBody>
        </p:sp>
        <p:sp>
          <p:nvSpPr>
            <p:cNvPr id="16" name="TextBox 15"/>
            <p:cNvSpPr txBox="1"/>
            <p:nvPr/>
          </p:nvSpPr>
          <p:spPr>
            <a:xfrm>
              <a:off x="9539936" y="3916875"/>
              <a:ext cx="866648" cy="369332"/>
            </a:xfrm>
            <a:prstGeom prst="rect">
              <a:avLst/>
            </a:prstGeom>
            <a:noFill/>
          </p:spPr>
          <p:txBody>
            <a:bodyPr wrap="none" rtlCol="0">
              <a:spAutoFit/>
            </a:bodyPr>
            <a:lstStyle/>
            <a:p>
              <a:r>
                <a:rPr lang="en-US" b="1" dirty="0">
                  <a:solidFill>
                    <a:schemeClr val="bg1"/>
                  </a:solidFill>
                </a:rPr>
                <a:t>WAVES</a:t>
              </a:r>
            </a:p>
          </p:txBody>
        </p:sp>
        <p:sp>
          <p:nvSpPr>
            <p:cNvPr id="17" name="TextBox 16"/>
            <p:cNvSpPr txBox="1"/>
            <p:nvPr/>
          </p:nvSpPr>
          <p:spPr>
            <a:xfrm>
              <a:off x="8875106" y="5092225"/>
              <a:ext cx="2196307" cy="369332"/>
            </a:xfrm>
            <a:prstGeom prst="rect">
              <a:avLst/>
            </a:prstGeom>
            <a:noFill/>
          </p:spPr>
          <p:txBody>
            <a:bodyPr wrap="none" rtlCol="0">
              <a:spAutoFit/>
            </a:bodyPr>
            <a:lstStyle/>
            <a:p>
              <a:r>
                <a:rPr lang="en-US" b="1" dirty="0">
                  <a:solidFill>
                    <a:schemeClr val="bg1"/>
                  </a:solidFill>
                </a:rPr>
                <a:t>SOLID STATE PHYSICS</a:t>
              </a:r>
            </a:p>
          </p:txBody>
        </p:sp>
        <p:sp>
          <p:nvSpPr>
            <p:cNvPr id="18" name="TextBox 17"/>
            <p:cNvSpPr txBox="1"/>
            <p:nvPr/>
          </p:nvSpPr>
          <p:spPr>
            <a:xfrm>
              <a:off x="3547481" y="4390483"/>
              <a:ext cx="5144665" cy="1477328"/>
            </a:xfrm>
            <a:prstGeom prst="rect">
              <a:avLst/>
            </a:prstGeom>
            <a:solidFill>
              <a:schemeClr val="tx2"/>
            </a:solidFill>
          </p:spPr>
          <p:txBody>
            <a:bodyPr wrap="square" rtlCol="0">
              <a:spAutoFit/>
            </a:bodyPr>
            <a:lstStyle/>
            <a:p>
              <a:pPr algn="ctr"/>
              <a:r>
                <a:rPr lang="en-US" b="1" dirty="0">
                  <a:solidFill>
                    <a:schemeClr val="bg1"/>
                  </a:solidFill>
                </a:rPr>
                <a:t>Dr.  </a:t>
              </a:r>
              <a:r>
                <a:rPr lang="en-US" b="1" dirty="0" err="1">
                  <a:solidFill>
                    <a:schemeClr val="bg1"/>
                  </a:solidFill>
                </a:rPr>
                <a:t>Jeeban</a:t>
              </a:r>
              <a:r>
                <a:rPr lang="en-US" b="1" dirty="0">
                  <a:solidFill>
                    <a:schemeClr val="bg1"/>
                  </a:solidFill>
                </a:rPr>
                <a:t> Pd </a:t>
              </a:r>
              <a:r>
                <a:rPr lang="en-US" b="1" dirty="0" err="1">
                  <a:solidFill>
                    <a:schemeClr val="bg1"/>
                  </a:solidFill>
                </a:rPr>
                <a:t>Gewali</a:t>
              </a:r>
              <a:endParaRPr lang="en-US" b="1" dirty="0">
                <a:solidFill>
                  <a:schemeClr val="bg1"/>
                </a:solidFill>
              </a:endParaRPr>
            </a:p>
            <a:p>
              <a:pPr algn="ctr"/>
              <a:r>
                <a:rPr lang="en-US" dirty="0">
                  <a:solidFill>
                    <a:schemeClr val="bg1"/>
                  </a:solidFill>
                </a:rPr>
                <a:t>Department of Physics</a:t>
              </a:r>
            </a:p>
            <a:p>
              <a:pPr algn="ctr"/>
              <a:r>
                <a:rPr lang="en-US" dirty="0">
                  <a:solidFill>
                    <a:schemeClr val="bg1"/>
                  </a:solidFill>
                </a:rPr>
                <a:t>Lovely Professional University</a:t>
              </a:r>
            </a:p>
            <a:p>
              <a:pPr algn="ctr"/>
              <a:r>
                <a:rPr lang="en-US" dirty="0" err="1">
                  <a:solidFill>
                    <a:schemeClr val="bg1"/>
                  </a:solidFill>
                </a:rPr>
                <a:t>Phagwara</a:t>
              </a:r>
              <a:r>
                <a:rPr lang="en-US" dirty="0">
                  <a:solidFill>
                    <a:schemeClr val="bg1"/>
                  </a:solidFill>
                </a:rPr>
                <a:t>, Punjab-144411</a:t>
              </a:r>
            </a:p>
            <a:p>
              <a:endParaRPr lang="en-US"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197698"/>
              <a:ext cx="2143125" cy="2143125"/>
            </a:xfrm>
            <a:prstGeom prst="rect">
              <a:avLst/>
            </a:prstGeom>
          </p:spPr>
        </p:pic>
      </p:grpSp>
    </p:spTree>
    <p:extLst>
      <p:ext uri="{BB962C8B-B14F-4D97-AF65-F5344CB8AC3E}">
        <p14:creationId xmlns:p14="http://schemas.microsoft.com/office/powerpoint/2010/main" val="167175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435" y="733143"/>
            <a:ext cx="10515600" cy="684525"/>
          </a:xfrm>
        </p:spPr>
        <p:txBody>
          <a:bodyPr>
            <a:normAutofit fontScale="92500" lnSpcReduction="20000"/>
          </a:bodyPr>
          <a:lstStyle/>
          <a:p>
            <a:r>
              <a:rPr lang="en-IN" dirty="0"/>
              <a:t>If </a:t>
            </a:r>
            <a:r>
              <a:rPr lang="en-IN" dirty="0">
                <a:sym typeface="Symbol" panose="05050102010706020507" pitchFamily="18" charset="2"/>
              </a:rPr>
              <a:t></a:t>
            </a:r>
            <a:r>
              <a:rPr lang="en-IN" dirty="0"/>
              <a:t> is the mean free path between the collisions of a free electron, the average time  between collisions is</a:t>
            </a:r>
          </a:p>
          <a:p>
            <a:pPr marL="0" indent="0">
              <a:buNone/>
            </a:pPr>
            <a:endParaRPr lang="en-IN" dirty="0"/>
          </a:p>
        </p:txBody>
      </p:sp>
      <p:pic>
        <p:nvPicPr>
          <p:cNvPr id="6" name="Picture 5"/>
          <p:cNvPicPr>
            <a:picLocks noChangeAspect="1"/>
          </p:cNvPicPr>
          <p:nvPr/>
        </p:nvPicPr>
        <p:blipFill>
          <a:blip r:embed="rId2"/>
          <a:stretch>
            <a:fillRect/>
          </a:stretch>
        </p:blipFill>
        <p:spPr>
          <a:xfrm>
            <a:off x="368159" y="2116180"/>
            <a:ext cx="11061844" cy="4401691"/>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3518783" y="1156408"/>
            <a:ext cx="4004904" cy="1198747"/>
          </a:xfrm>
          <a:prstGeom prst="rect">
            <a:avLst/>
          </a:prstGeom>
        </p:spPr>
      </p:pic>
      <p:sp>
        <p:nvSpPr>
          <p:cNvPr id="8" name="Rectangle 7"/>
          <p:cNvSpPr/>
          <p:nvPr/>
        </p:nvSpPr>
        <p:spPr>
          <a:xfrm>
            <a:off x="13063" y="0"/>
            <a:ext cx="12165874" cy="62433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Electrical Properties of Metals</a:t>
            </a:r>
          </a:p>
        </p:txBody>
      </p:sp>
    </p:spTree>
    <p:extLst>
      <p:ext uri="{BB962C8B-B14F-4D97-AF65-F5344CB8AC3E}">
        <p14:creationId xmlns:p14="http://schemas.microsoft.com/office/powerpoint/2010/main" val="67687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825" y="110189"/>
            <a:ext cx="7257407" cy="1189486"/>
          </a:xfrm>
          <a:prstGeom prst="rect">
            <a:avLst/>
          </a:prstGeom>
        </p:spPr>
      </p:pic>
      <p:pic>
        <p:nvPicPr>
          <p:cNvPr id="6" name="Picture 5"/>
          <p:cNvPicPr>
            <a:picLocks noChangeAspect="1"/>
          </p:cNvPicPr>
          <p:nvPr/>
        </p:nvPicPr>
        <p:blipFill>
          <a:blip r:embed="rId3"/>
          <a:stretch>
            <a:fillRect/>
          </a:stretch>
        </p:blipFill>
        <p:spPr>
          <a:xfrm>
            <a:off x="204825" y="1170364"/>
            <a:ext cx="7342079" cy="5487399"/>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7439448" y="117566"/>
            <a:ext cx="4704507" cy="1851774"/>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546903" y="2706349"/>
                <a:ext cx="4261919" cy="2722797"/>
              </a:xfrm>
              <a:prstGeom prst="rect">
                <a:avLst/>
              </a:prstGeom>
            </p:spPr>
            <p:txBody>
              <a:bodyPr wrap="square">
                <a:spAutoFit/>
              </a:bodyPr>
              <a:lstStyle/>
              <a:p>
                <a:pPr algn="just"/>
                <a:r>
                  <a:rPr lang="en-IN" dirty="0"/>
                  <a:t>Let N be the number of atoms and consider that each atom contribute one free electron, then the number of free electrons will also be N.</a:t>
                </a:r>
              </a:p>
              <a:p>
                <a:pPr algn="just"/>
                <a:r>
                  <a:rPr lang="en-IN" dirty="0"/>
                  <a:t>Consider V is the volume of the system, then the number of free electrons per unit volume is </a:t>
                </a:r>
              </a:p>
              <a:p>
                <a:pPr algn="just"/>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𝑛</m:t>
                      </m:r>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𝑁</m:t>
                          </m:r>
                        </m:num>
                        <m:den>
                          <m:r>
                            <a:rPr lang="en-IN" sz="2400" b="0" i="1" smtClean="0">
                              <a:latin typeface="Cambria Math" panose="02040503050406030204" pitchFamily="18" charset="0"/>
                            </a:rPr>
                            <m:t>𝑉</m:t>
                          </m:r>
                        </m:den>
                      </m:f>
                    </m:oMath>
                  </m:oMathPara>
                </a14:m>
                <a:endParaRPr lang="en-IN" sz="2400" dirty="0"/>
              </a:p>
            </p:txBody>
          </p:sp>
        </mc:Choice>
        <mc:Fallback xmlns="">
          <p:sp>
            <p:nvSpPr>
              <p:cNvPr id="2" name="Rectangle 1"/>
              <p:cNvSpPr>
                <a:spLocks noRot="1" noChangeAspect="1" noMove="1" noResize="1" noEditPoints="1" noAdjustHandles="1" noChangeArrowheads="1" noChangeShapeType="1" noTextEdit="1"/>
              </p:cNvSpPr>
              <p:nvPr/>
            </p:nvSpPr>
            <p:spPr>
              <a:xfrm>
                <a:off x="7546903" y="2706349"/>
                <a:ext cx="4261919" cy="2722797"/>
              </a:xfrm>
              <a:prstGeom prst="rect">
                <a:avLst/>
              </a:prstGeom>
              <a:blipFill>
                <a:blip r:embed="rId5"/>
                <a:stretch>
                  <a:fillRect l="-1144" t="-1342" r="-1288"/>
                </a:stretch>
              </a:blipFill>
            </p:spPr>
            <p:txBody>
              <a:bodyPr/>
              <a:lstStyle/>
              <a:p>
                <a:r>
                  <a:rPr lang="en-IN">
                    <a:noFill/>
                  </a:rPr>
                  <a:t> </a:t>
                </a:r>
              </a:p>
            </p:txBody>
          </p:sp>
        </mc:Fallback>
      </mc:AlternateContent>
      <p:sp>
        <p:nvSpPr>
          <p:cNvPr id="8" name="Rectangle 7"/>
          <p:cNvSpPr/>
          <p:nvPr/>
        </p:nvSpPr>
        <p:spPr>
          <a:xfrm>
            <a:off x="7524206" y="5765465"/>
            <a:ext cx="4667794" cy="923330"/>
          </a:xfrm>
          <a:prstGeom prst="rect">
            <a:avLst/>
          </a:prstGeom>
        </p:spPr>
        <p:txBody>
          <a:bodyPr wrap="square">
            <a:spAutoFit/>
          </a:bodyPr>
          <a:lstStyle/>
          <a:p>
            <a:r>
              <a:rPr lang="en-US" dirty="0"/>
              <a:t>Drift velocity</a:t>
            </a:r>
          </a:p>
          <a:p>
            <a:r>
              <a:rPr lang="en-US" dirty="0"/>
              <a:t>https://www.youtube.com/watch?v=qg0JY4GNK0w</a:t>
            </a:r>
          </a:p>
        </p:txBody>
      </p:sp>
    </p:spTree>
    <p:extLst>
      <p:ext uri="{BB962C8B-B14F-4D97-AF65-F5344CB8AC3E}">
        <p14:creationId xmlns:p14="http://schemas.microsoft.com/office/powerpoint/2010/main" val="29747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1446" y="696449"/>
                <a:ext cx="10421983" cy="2354490"/>
              </a:xfrm>
            </p:spPr>
            <p:txBody>
              <a:bodyPr>
                <a:noAutofit/>
              </a:bodyPr>
              <a:lstStyle/>
              <a:p>
                <a:pPr algn="just"/>
                <a:r>
                  <a:rPr lang="en-IN" sz="2500" dirty="0"/>
                  <a:t>A potential difference V across the ends of a conductor of length L produces an electric field of magnitude E=V/L in the conductor. This field exerts a force of ‘</a:t>
                </a:r>
                <a:r>
                  <a:rPr lang="en-IN" sz="2500" dirty="0" err="1"/>
                  <a:t>eE</a:t>
                </a:r>
                <a:r>
                  <a:rPr lang="en-IN" sz="2500" dirty="0"/>
                  <a:t>’ on a free electron in the conductor, whose acceleration is</a:t>
                </a:r>
              </a:p>
              <a:p>
                <a:pPr algn="just"/>
                <a14:m>
                  <m:oMath xmlns:m="http://schemas.openxmlformats.org/officeDocument/2006/math">
                    <m:r>
                      <a:rPr lang="en-IN" sz="2500" b="0" i="1">
                        <a:latin typeface="Cambria Math" panose="02040503050406030204" pitchFamily="18" charset="0"/>
                      </a:rPr>
                      <m:t>𝑎</m:t>
                    </m:r>
                    <m:r>
                      <a:rPr lang="en-IN" sz="2500" b="0" i="1">
                        <a:latin typeface="Cambria Math" panose="02040503050406030204" pitchFamily="18" charset="0"/>
                      </a:rPr>
                      <m:t>=</m:t>
                    </m:r>
                    <m:f>
                      <m:fPr>
                        <m:ctrlPr>
                          <a:rPr lang="en-IN" sz="2500" i="1">
                            <a:latin typeface="Cambria Math" panose="02040503050406030204" pitchFamily="18" charset="0"/>
                          </a:rPr>
                        </m:ctrlPr>
                      </m:fPr>
                      <m:num>
                        <m:r>
                          <a:rPr lang="en-IN" sz="2500" b="0" i="1">
                            <a:latin typeface="Cambria Math" panose="02040503050406030204" pitchFamily="18" charset="0"/>
                          </a:rPr>
                          <m:t>𝐹</m:t>
                        </m:r>
                      </m:num>
                      <m:den>
                        <m:r>
                          <a:rPr lang="en-IN" sz="2500" b="0" i="1">
                            <a:latin typeface="Cambria Math" panose="02040503050406030204" pitchFamily="18" charset="0"/>
                          </a:rPr>
                          <m:t>𝑚</m:t>
                        </m:r>
                      </m:den>
                    </m:f>
                    <m:r>
                      <a:rPr lang="en-IN" sz="2500" b="0" i="1">
                        <a:latin typeface="Cambria Math" panose="02040503050406030204" pitchFamily="18" charset="0"/>
                      </a:rPr>
                      <m:t>=</m:t>
                    </m:r>
                    <m:f>
                      <m:fPr>
                        <m:ctrlPr>
                          <a:rPr lang="en-IN" sz="2500" i="1">
                            <a:latin typeface="Cambria Math" panose="02040503050406030204" pitchFamily="18" charset="0"/>
                          </a:rPr>
                        </m:ctrlPr>
                      </m:fPr>
                      <m:num>
                        <m:r>
                          <a:rPr lang="en-IN" sz="2500" b="0" i="1">
                            <a:latin typeface="Cambria Math" panose="02040503050406030204" pitchFamily="18" charset="0"/>
                          </a:rPr>
                          <m:t>𝑒𝐸</m:t>
                        </m:r>
                      </m:num>
                      <m:den>
                        <m:r>
                          <a:rPr lang="en-IN" sz="2500" b="0" i="1">
                            <a:latin typeface="Cambria Math" panose="02040503050406030204" pitchFamily="18" charset="0"/>
                          </a:rPr>
                          <m:t>𝑚</m:t>
                        </m:r>
                      </m:den>
                    </m:f>
                  </m:oMath>
                </a14:m>
                <a:endParaRPr lang="en-IN" sz="2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1446" y="696449"/>
                <a:ext cx="10421983" cy="2354490"/>
              </a:xfrm>
              <a:blipFill>
                <a:blip r:embed="rId2"/>
                <a:stretch>
                  <a:fillRect l="-878" t="-3368" r="-936"/>
                </a:stretch>
              </a:blipFill>
            </p:spPr>
            <p:txBody>
              <a:bodyPr/>
              <a:lstStyle/>
              <a:p>
                <a:r>
                  <a:rPr lang="en-IN">
                    <a:noFill/>
                  </a:rPr>
                  <a:t> </a:t>
                </a:r>
              </a:p>
            </p:txBody>
          </p:sp>
        </mc:Fallback>
      </mc:AlternateContent>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6230983" y="1841799"/>
            <a:ext cx="5601713" cy="2403259"/>
          </a:xfrm>
          <a:prstGeom prst="rect">
            <a:avLst/>
          </a:prstGeom>
        </p:spPr>
      </p:pic>
      <p:sp>
        <p:nvSpPr>
          <p:cNvPr id="5" name="Rectangle 4"/>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Electrical Properties of Metals</a:t>
            </a:r>
          </a:p>
        </p:txBody>
      </p:sp>
      <p:sp>
        <p:nvSpPr>
          <p:cNvPr id="7" name="Content Placeholder 2"/>
          <p:cNvSpPr txBox="1">
            <a:spLocks/>
          </p:cNvSpPr>
          <p:nvPr/>
        </p:nvSpPr>
        <p:spPr>
          <a:xfrm>
            <a:off x="681446" y="4255806"/>
            <a:ext cx="10664735" cy="2354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500" dirty="0"/>
              <a:t>When the electron undergoes a collision, it bounce back in an arbitrary direction and on the average, no longer has a component of velocity parallel to E. Imposing the field E on the free electron gas in a metal superimposes a general drift on the faster but random motions of the electron. We can therefore ignore the electron’s motion at the Fermi velocity in calculating the drift velocity </a:t>
            </a:r>
            <a:r>
              <a:rPr lang="en-IN" sz="2500" dirty="0" err="1"/>
              <a:t>v</a:t>
            </a:r>
            <a:r>
              <a:rPr lang="en-IN" sz="2500" baseline="-25000" dirty="0" err="1"/>
              <a:t>d</a:t>
            </a:r>
            <a:r>
              <a:rPr lang="en-IN" sz="2500" dirty="0"/>
              <a:t>.</a:t>
            </a:r>
          </a:p>
          <a:p>
            <a:pPr algn="just"/>
            <a:endParaRPr lang="en-IN" sz="2500" dirty="0"/>
          </a:p>
        </p:txBody>
      </p:sp>
      <p:sp>
        <p:nvSpPr>
          <p:cNvPr id="9" name="Right Arrow 8"/>
          <p:cNvSpPr/>
          <p:nvPr/>
        </p:nvSpPr>
        <p:spPr>
          <a:xfrm>
            <a:off x="182879" y="2416629"/>
            <a:ext cx="6426926" cy="1554480"/>
          </a:xfrm>
          <a:prstGeom prst="rightArrow">
            <a:avLst>
              <a:gd name="adj1" fmla="val 8529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t>An electric field produces a general drift superimposed on the random motion of a free electron. The electron’s path between collisions is actually slightly curved because of the acceleration due to the field.</a:t>
            </a:r>
          </a:p>
        </p:txBody>
      </p:sp>
    </p:spTree>
    <p:extLst>
      <p:ext uri="{BB962C8B-B14F-4D97-AF65-F5344CB8AC3E}">
        <p14:creationId xmlns:p14="http://schemas.microsoft.com/office/powerpoint/2010/main" val="145926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43206" y="50840"/>
            <a:ext cx="8026003" cy="6702657"/>
          </a:xfrm>
          <a:prstGeom prst="rect">
            <a:avLst/>
          </a:prstGeom>
        </p:spPr>
      </p:pic>
      <p:sp>
        <p:nvSpPr>
          <p:cNvPr id="5" name="Rectangle 4"/>
          <p:cNvSpPr/>
          <p:nvPr/>
        </p:nvSpPr>
        <p:spPr>
          <a:xfrm>
            <a:off x="1" y="0"/>
            <a:ext cx="2259874" cy="384048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Electrical Properties of Metals</a:t>
            </a: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908868" y="1193585"/>
            <a:ext cx="3082316" cy="922598"/>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10518813" y="2219526"/>
                <a:ext cx="1467453" cy="52937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IN" sz="2000" i="1">
                          <a:latin typeface="Cambria Math" panose="02040503050406030204" pitchFamily="18" charset="0"/>
                        </a:rPr>
                        <m:t>𝑎</m:t>
                      </m:r>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𝐹</m:t>
                          </m:r>
                        </m:num>
                        <m:den>
                          <m:r>
                            <a:rPr lang="en-IN" sz="2000" i="1">
                              <a:latin typeface="Cambria Math" panose="02040503050406030204" pitchFamily="18" charset="0"/>
                            </a:rPr>
                            <m:t>𝑚</m:t>
                          </m:r>
                        </m:den>
                      </m:f>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𝑒𝐸</m:t>
                          </m:r>
                        </m:num>
                        <m:den>
                          <m:r>
                            <a:rPr lang="en-IN" sz="2000" i="1">
                              <a:latin typeface="Cambria Math" panose="02040503050406030204" pitchFamily="18" charset="0"/>
                            </a:rPr>
                            <m:t>𝑚</m:t>
                          </m:r>
                        </m:den>
                      </m:f>
                    </m:oMath>
                  </m:oMathPara>
                </a14:m>
                <a:endParaRPr lang="en-IN" sz="2000" dirty="0"/>
              </a:p>
            </p:txBody>
          </p:sp>
        </mc:Choice>
        <mc:Fallback xmlns="">
          <p:sp>
            <p:nvSpPr>
              <p:cNvPr id="2" name="Rectangle 1"/>
              <p:cNvSpPr>
                <a:spLocks noRot="1" noChangeAspect="1" noMove="1" noResize="1" noEditPoints="1" noAdjustHandles="1" noChangeArrowheads="1" noChangeShapeType="1" noTextEdit="1"/>
              </p:cNvSpPr>
              <p:nvPr/>
            </p:nvSpPr>
            <p:spPr>
              <a:xfrm>
                <a:off x="10518813" y="2219526"/>
                <a:ext cx="1467453" cy="529376"/>
              </a:xfrm>
              <a:prstGeom prst="rect">
                <a:avLst/>
              </a:prstGeom>
              <a:blipFill>
                <a:blip r:embed="rId4"/>
                <a:stretch>
                  <a:fillRect/>
                </a:stretch>
              </a:blipFill>
            </p:spPr>
            <p:txBody>
              <a:bodyPr/>
              <a:lstStyle/>
              <a:p>
                <a:r>
                  <a:rPr lang="en-IN">
                    <a:noFill/>
                  </a:rPr>
                  <a:t> </a:t>
                </a:r>
              </a:p>
            </p:txBody>
          </p:sp>
        </mc:Fallback>
      </mc:AlternateContent>
      <p:pic>
        <p:nvPicPr>
          <p:cNvPr id="3" name="Picture 2"/>
          <p:cNvPicPr>
            <a:picLocks noChangeAspect="1"/>
          </p:cNvPicPr>
          <p:nvPr/>
        </p:nvPicPr>
        <p:blipFill>
          <a:blip r:embed="rId5"/>
          <a:stretch>
            <a:fillRect/>
          </a:stretch>
        </p:blipFill>
        <p:spPr>
          <a:xfrm>
            <a:off x="9790150" y="3020927"/>
            <a:ext cx="2273926" cy="1590262"/>
          </a:xfrm>
          <a:prstGeom prst="rect">
            <a:avLst/>
          </a:prstGeom>
        </p:spPr>
      </p:pic>
    </p:spTree>
    <p:extLst>
      <p:ext uri="{BB962C8B-B14F-4D97-AF65-F5344CB8AC3E}">
        <p14:creationId xmlns:p14="http://schemas.microsoft.com/office/powerpoint/2010/main" val="2470027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Electrical Properties of Metals</a:t>
            </a:r>
          </a:p>
        </p:txBody>
      </p:sp>
      <p:pic>
        <p:nvPicPr>
          <p:cNvPr id="12" name="Picture 11"/>
          <p:cNvPicPr>
            <a:picLocks noChangeAspect="1"/>
          </p:cNvPicPr>
          <p:nvPr/>
        </p:nvPicPr>
        <p:blipFill>
          <a:blip r:embed="rId2"/>
          <a:stretch>
            <a:fillRect/>
          </a:stretch>
        </p:blipFill>
        <p:spPr>
          <a:xfrm>
            <a:off x="1163219" y="1541946"/>
            <a:ext cx="6866844" cy="4573997"/>
          </a:xfrm>
          <a:prstGeom prst="rect">
            <a:avLst/>
          </a:prstGeom>
        </p:spPr>
      </p:pic>
      <p:pic>
        <p:nvPicPr>
          <p:cNvPr id="13" name="Picture 12"/>
          <p:cNvPicPr>
            <a:picLocks noChangeAspect="1"/>
          </p:cNvPicPr>
          <p:nvPr/>
        </p:nvPicPr>
        <p:blipFill>
          <a:blip r:embed="rId3"/>
          <a:stretch>
            <a:fillRect/>
          </a:stretch>
        </p:blipFill>
        <p:spPr>
          <a:xfrm>
            <a:off x="7274127" y="838563"/>
            <a:ext cx="4830663" cy="2126707"/>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8787770" y="2965270"/>
                <a:ext cx="1610264" cy="461665"/>
              </a:xfrm>
              <a:prstGeom prst="rect">
                <a:avLst/>
              </a:prstGeom>
            </p:spPr>
            <p:txBody>
              <a:bodyPr wrap="square">
                <a:spAutoFit/>
              </a:bodyPr>
              <a:lstStyle/>
              <a:p>
                <a14:m>
                  <m:oMath xmlns:m="http://schemas.openxmlformats.org/officeDocument/2006/math">
                    <m:r>
                      <a:rPr lang="en-IN" sz="2400" b="0" i="1">
                        <a:latin typeface="Cambria Math" panose="02040503050406030204" pitchFamily="18" charset="0"/>
                      </a:rPr>
                      <m:t>𝑉</m:t>
                    </m:r>
                    <m:r>
                      <a:rPr lang="en-IN" sz="2400" b="0" i="0">
                        <a:latin typeface="Cambria Math" panose="02040503050406030204" pitchFamily="18" charset="0"/>
                      </a:rPr>
                      <m:t>=</m:t>
                    </m:r>
                    <m:r>
                      <a:rPr lang="en-IN" sz="2400" b="0" i="1">
                        <a:latin typeface="Cambria Math" panose="02040503050406030204" pitchFamily="18" charset="0"/>
                      </a:rPr>
                      <m:t>𝐼𝑅</m:t>
                    </m:r>
                  </m:oMath>
                </a14:m>
                <a:r>
                  <a:rPr lang="en-IN" sz="2400" dirty="0"/>
                  <a:t>   or</a:t>
                </a:r>
              </a:p>
            </p:txBody>
          </p:sp>
        </mc:Choice>
        <mc:Fallback xmlns="">
          <p:sp>
            <p:nvSpPr>
              <p:cNvPr id="14" name="Rectangle 13"/>
              <p:cNvSpPr>
                <a:spLocks noRot="1" noChangeAspect="1" noMove="1" noResize="1" noEditPoints="1" noAdjustHandles="1" noChangeArrowheads="1" noChangeShapeType="1" noTextEdit="1"/>
              </p:cNvSpPr>
              <p:nvPr/>
            </p:nvSpPr>
            <p:spPr>
              <a:xfrm>
                <a:off x="8787770" y="2965270"/>
                <a:ext cx="1610264" cy="461665"/>
              </a:xfrm>
              <a:prstGeom prst="rect">
                <a:avLst/>
              </a:prstGeom>
              <a:blipFill>
                <a:blip r:embed="rId4"/>
                <a:stretch>
                  <a:fillRect l="-1136" t="-10526" r="-3030"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398034" y="2858153"/>
                <a:ext cx="1058092" cy="710579"/>
              </a:xfrm>
              <a:prstGeom prst="rect">
                <a:avLst/>
              </a:prstGeom>
            </p:spPr>
            <p:txBody>
              <a:bodyPr wrap="square">
                <a:spAutoFit/>
              </a:bodyPr>
              <a:lstStyle/>
              <a:p>
                <a:r>
                  <a:rPr lang="en-IN" sz="2800" b="0" dirty="0"/>
                  <a:t>I</a:t>
                </a:r>
                <a14:m>
                  <m:oMath xmlns:m="http://schemas.openxmlformats.org/officeDocument/2006/math">
                    <m:r>
                      <a:rPr lang="en-IN" sz="2800" b="0" i="0">
                        <a:latin typeface="Cambria Math" panose="02040503050406030204" pitchFamily="18" charset="0"/>
                      </a:rPr>
                      <m:t>=</m:t>
                    </m:r>
                    <m:f>
                      <m:fPr>
                        <m:ctrlPr>
                          <a:rPr lang="en-IN" sz="2800" b="0" i="1">
                            <a:latin typeface="Cambria Math" panose="02040503050406030204" pitchFamily="18" charset="0"/>
                          </a:rPr>
                        </m:ctrlPr>
                      </m:fPr>
                      <m:num>
                        <m:r>
                          <a:rPr lang="en-IN" sz="2800" b="1" i="1">
                            <a:latin typeface="Cambria Math" panose="02040503050406030204" pitchFamily="18" charset="0"/>
                          </a:rPr>
                          <m:t>𝑽</m:t>
                        </m:r>
                      </m:num>
                      <m:den>
                        <m:r>
                          <a:rPr lang="en-IN" sz="2800" b="0" i="1" smtClean="0">
                            <a:latin typeface="Cambria Math" panose="02040503050406030204" pitchFamily="18" charset="0"/>
                          </a:rPr>
                          <m:t>𝑅</m:t>
                        </m:r>
                      </m:den>
                    </m:f>
                  </m:oMath>
                </a14:m>
                <a:endParaRPr lang="en-IN" sz="2800" dirty="0"/>
              </a:p>
            </p:txBody>
          </p:sp>
        </mc:Choice>
        <mc:Fallback xmlns="">
          <p:sp>
            <p:nvSpPr>
              <p:cNvPr id="15" name="Rectangle 14"/>
              <p:cNvSpPr>
                <a:spLocks noRot="1" noChangeAspect="1" noMove="1" noResize="1" noEditPoints="1" noAdjustHandles="1" noChangeArrowheads="1" noChangeShapeType="1" noTextEdit="1"/>
              </p:cNvSpPr>
              <p:nvPr/>
            </p:nvSpPr>
            <p:spPr>
              <a:xfrm>
                <a:off x="10398034" y="2858153"/>
                <a:ext cx="1058092" cy="710579"/>
              </a:xfrm>
              <a:prstGeom prst="rect">
                <a:avLst/>
              </a:prstGeom>
              <a:blipFill>
                <a:blip r:embed="rId5"/>
                <a:stretch>
                  <a:fillRect l="-12139" b="-12069"/>
                </a:stretch>
              </a:blipFill>
            </p:spPr>
            <p:txBody>
              <a:bodyPr/>
              <a:lstStyle/>
              <a:p>
                <a:r>
                  <a:rPr lang="en-IN">
                    <a:noFill/>
                  </a:rPr>
                  <a:t> </a:t>
                </a:r>
              </a:p>
            </p:txBody>
          </p:sp>
        </mc:Fallback>
      </mc:AlternateContent>
    </p:spTree>
    <p:extLst>
      <p:ext uri="{BB962C8B-B14F-4D97-AF65-F5344CB8AC3E}">
        <p14:creationId xmlns:p14="http://schemas.microsoft.com/office/powerpoint/2010/main" val="2109132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0447" y="824916"/>
                <a:ext cx="7547346" cy="3783553"/>
              </a:xfrm>
            </p:spPr>
            <p:txBody>
              <a:bodyPr>
                <a:noAutofit/>
              </a:bodyPr>
              <a:lstStyle/>
              <a:p>
                <a:r>
                  <a:rPr lang="en-IN" sz="2000" dirty="0"/>
                  <a:t>The scattering of free electron waves in a metal that leads to its electric resistance is caused both by structural defects and by ions out of place as they vibrate. </a:t>
                </a:r>
              </a:p>
              <a:p>
                <a:pPr algn="just"/>
                <a:r>
                  <a:rPr lang="en-IN" sz="2000" dirty="0"/>
                  <a:t>Imperfections of the former kind do not depend on temperature but on the purity of the metal and on its history. The </a:t>
                </a:r>
                <a:r>
                  <a:rPr lang="en-IN" sz="2000" dirty="0" err="1"/>
                  <a:t>resistivities</a:t>
                </a:r>
                <a:r>
                  <a:rPr lang="en-IN" sz="2000" dirty="0"/>
                  <a:t> of cold-worked metals (such as “hard drawn” wires) are lowered by annealing because the number of defects is thereby decreased. </a:t>
                </a:r>
              </a:p>
              <a:p>
                <a:pPr algn="just"/>
                <a:r>
                  <a:rPr lang="en-IN" sz="2000" dirty="0"/>
                  <a:t>On the other hand, lattice vibrations increase in amplitude with increasing temperature, and their contribution to resistivity accordingly goes up with temperature. Thus the resistivity of a metal is </a:t>
                </a: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𝜌</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en-US" sz="2000" b="0" i="1" smtClean="0">
                              <a:latin typeface="Cambria Math" panose="02040503050406030204" pitchFamily="18" charset="0"/>
                            </a:rPr>
                            <m:t>𝑇</m:t>
                          </m:r>
                        </m:sub>
                      </m:sSub>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0447" y="824916"/>
                <a:ext cx="7547346" cy="3783553"/>
              </a:xfrm>
              <a:blipFill>
                <a:blip r:embed="rId2"/>
                <a:stretch>
                  <a:fillRect l="-727" t="-1610" r="-88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448820AC-0EBD-4B62-B709-07657A113AC9}" type="datetime4">
              <a:rPr lang="en-US" smtClean="0"/>
              <a:pPr/>
              <a:t>May 15, 2023</a:t>
            </a:fld>
            <a:endParaRPr lang="en-US"/>
          </a:p>
        </p:txBody>
      </p:sp>
      <p:sp>
        <p:nvSpPr>
          <p:cNvPr id="5" name="Footer Placeholder 4"/>
          <p:cNvSpPr>
            <a:spLocks noGrp="1"/>
          </p:cNvSpPr>
          <p:nvPr>
            <p:ph type="ftr" sz="quarter" idx="11"/>
          </p:nvPr>
        </p:nvSpPr>
        <p:spPr/>
        <p:txBody>
          <a:bodyPr/>
          <a:lstStyle/>
          <a:p>
            <a:r>
              <a:rPr lang="en-US"/>
              <a:t>PHY109 (ENGINEERING PHYSICS)</a:t>
            </a:r>
          </a:p>
        </p:txBody>
      </p:sp>
      <p:sp>
        <p:nvSpPr>
          <p:cNvPr id="6" name="Slide Number Placeholder 5"/>
          <p:cNvSpPr>
            <a:spLocks noGrp="1"/>
          </p:cNvSpPr>
          <p:nvPr>
            <p:ph type="sldNum" sz="quarter" idx="12"/>
          </p:nvPr>
        </p:nvSpPr>
        <p:spPr/>
        <p:txBody>
          <a:bodyPr/>
          <a:lstStyle/>
          <a:p>
            <a:fld id="{3D598920-2B51-4F06-9942-02D9C7F51B4E}" type="slidenum">
              <a:rPr lang="en-US" smtClean="0"/>
              <a:pPr/>
              <a:t>15</a:t>
            </a:fld>
            <a:endParaRPr lang="en-US" dirty="0"/>
          </a:p>
        </p:txBody>
      </p:sp>
      <p:pic>
        <p:nvPicPr>
          <p:cNvPr id="7" name="Picture 6"/>
          <p:cNvPicPr>
            <a:picLocks noChangeAspect="1"/>
          </p:cNvPicPr>
          <p:nvPr/>
        </p:nvPicPr>
        <p:blipFill>
          <a:blip r:embed="rId3"/>
          <a:stretch>
            <a:fillRect/>
          </a:stretch>
        </p:blipFill>
        <p:spPr>
          <a:xfrm>
            <a:off x="7847792" y="953590"/>
            <a:ext cx="4283748" cy="337582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407126" y="4543154"/>
                <a:ext cx="11362508" cy="1938992"/>
              </a:xfrm>
              <a:prstGeom prst="rect">
                <a:avLst/>
              </a:prstGeom>
            </p:spPr>
            <p:txBody>
              <a:bodyPr wrap="square">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en-US" sz="2000" i="1">
                            <a:latin typeface="Cambria Math" panose="02040503050406030204" pitchFamily="18" charset="0"/>
                          </a:rPr>
                          <m:t>𝑖</m:t>
                        </m:r>
                      </m:sub>
                    </m:sSub>
                  </m:oMath>
                </a14:m>
                <a:r>
                  <a:rPr lang="en-US" sz="2000" dirty="0"/>
                  <a:t> is the residual resistivity, due to the scattering by impurities.    Independent of temperature.</a:t>
                </a:r>
              </a:p>
              <a:p>
                <a:r>
                  <a:rPr lang="en-US" sz="2000" dirty="0"/>
                  <a:t>At zero temperature, the residual resistivity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en-US" sz="2000" i="1">
                            <a:latin typeface="Cambria Math" panose="02040503050406030204" pitchFamily="18" charset="0"/>
                          </a:rPr>
                          <m:t>𝑖</m:t>
                        </m:r>
                      </m:sub>
                    </m:sSub>
                  </m:oMath>
                </a14:m>
                <a:r>
                  <a:rPr lang="en-US" sz="2000" dirty="0"/>
                  <a:t> dominates.</a:t>
                </a:r>
              </a:p>
              <a:p>
                <a:endParaRPr lang="en-US" sz="2000" dirty="0"/>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𝜌</m:t>
                        </m:r>
                      </m:e>
                      <m:sub>
                        <m:r>
                          <a:rPr lang="en-US" sz="2000" i="1">
                            <a:latin typeface="Cambria Math" panose="02040503050406030204" pitchFamily="18" charset="0"/>
                          </a:rPr>
                          <m:t>𝑇</m:t>
                        </m:r>
                      </m:sub>
                    </m:sSub>
                  </m:oMath>
                </a14:m>
                <a:r>
                  <a:rPr lang="en-US" sz="2000" dirty="0"/>
                  <a:t> is the resistivity due to the scattering by phonons (lattice vibrations).   Depends on temperature. </a:t>
                </a:r>
              </a:p>
              <a:p>
                <a:pPr lvl="1"/>
                <a:r>
                  <a:rPr lang="en-US" sz="2000" dirty="0">
                    <a:solidFill>
                      <a:srgbClr val="002060"/>
                    </a:solidFill>
                  </a:rPr>
                  <a:t>As temperature increases, resistivity of metals increases</a:t>
                </a:r>
                <a:r>
                  <a:rPr lang="en-US" sz="2000" dirty="0"/>
                  <a:t> due to the increase of lattice vibrations </a:t>
                </a:r>
              </a:p>
              <a:p>
                <a:pPr lvl="1"/>
                <a:r>
                  <a:rPr lang="en-US" sz="2000" dirty="0"/>
                  <a:t>=&gt;the scattering of electron with phonons increases.</a:t>
                </a:r>
              </a:p>
            </p:txBody>
          </p:sp>
        </mc:Choice>
        <mc:Fallback xmlns="">
          <p:sp>
            <p:nvSpPr>
              <p:cNvPr id="8" name="Rectangle 7"/>
              <p:cNvSpPr>
                <a:spLocks noRot="1" noChangeAspect="1" noMove="1" noResize="1" noEditPoints="1" noAdjustHandles="1" noChangeArrowheads="1" noChangeShapeType="1" noTextEdit="1"/>
              </p:cNvSpPr>
              <p:nvPr/>
            </p:nvSpPr>
            <p:spPr>
              <a:xfrm>
                <a:off x="407126" y="4543154"/>
                <a:ext cx="11362508" cy="1938992"/>
              </a:xfrm>
              <a:prstGeom prst="rect">
                <a:avLst/>
              </a:prstGeom>
              <a:blipFill>
                <a:blip r:embed="rId4"/>
                <a:stretch>
                  <a:fillRect l="-590" t="-1572" b="-4717"/>
                </a:stretch>
              </a:blipFill>
            </p:spPr>
            <p:txBody>
              <a:bodyPr/>
              <a:lstStyle/>
              <a:p>
                <a:r>
                  <a:rPr lang="en-IN">
                    <a:noFill/>
                  </a:rPr>
                  <a:t> </a:t>
                </a:r>
              </a:p>
            </p:txBody>
          </p:sp>
        </mc:Fallback>
      </mc:AlternateContent>
      <p:sp>
        <p:nvSpPr>
          <p:cNvPr id="9" name="Rectangle 8"/>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Electrical Properties of Metals: </a:t>
            </a:r>
            <a:r>
              <a:rPr lang="en-IN" sz="3600" dirty="0"/>
              <a:t>Resistivity</a:t>
            </a:r>
            <a:endParaRPr lang="en-US" sz="3600" b="1" dirty="0"/>
          </a:p>
        </p:txBody>
      </p:sp>
    </p:spTree>
    <p:extLst>
      <p:ext uri="{BB962C8B-B14F-4D97-AF65-F5344CB8AC3E}">
        <p14:creationId xmlns:p14="http://schemas.microsoft.com/office/powerpoint/2010/main" val="3261955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22429" y="261257"/>
            <a:ext cx="11089781" cy="6191794"/>
          </a:xfrm>
          <a:prstGeom prst="rect">
            <a:avLst/>
          </a:prstGeom>
        </p:spPr>
      </p:pic>
      <p:sp>
        <p:nvSpPr>
          <p:cNvPr id="5" name="Rectangle 4"/>
          <p:cNvSpPr/>
          <p:nvPr/>
        </p:nvSpPr>
        <p:spPr>
          <a:xfrm>
            <a:off x="7755251" y="2308951"/>
            <a:ext cx="1310371" cy="369332"/>
          </a:xfrm>
          <a:prstGeom prst="rect">
            <a:avLst/>
          </a:prstGeom>
        </p:spPr>
        <p:txBody>
          <a:bodyPr wrap="square">
            <a:spAutoFit/>
          </a:bodyPr>
          <a:lstStyle/>
          <a:p>
            <a:r>
              <a:rPr lang="en-IN" dirty="0"/>
              <a:t>𝑛=𝑁/𝑉</a:t>
            </a:r>
          </a:p>
        </p:txBody>
      </p:sp>
    </p:spTree>
    <p:extLst>
      <p:ext uri="{BB962C8B-B14F-4D97-AF65-F5344CB8AC3E}">
        <p14:creationId xmlns:p14="http://schemas.microsoft.com/office/powerpoint/2010/main" val="289286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372" y="3463303"/>
                <a:ext cx="5739908" cy="2767679"/>
              </a:xfrm>
            </p:spPr>
            <p:txBody>
              <a:bodyPr>
                <a:noAutofit/>
              </a:bodyPr>
              <a:lstStyle/>
              <a:p>
                <a:pPr marL="0" indent="0">
                  <a:buNone/>
                </a:pPr>
                <a:r>
                  <a:rPr lang="en-US" sz="2000" dirty="0"/>
                  <a:t>Mobility: </a:t>
                </a:r>
                <a14:m>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μ</m:t>
                    </m:r>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𝑑</m:t>
                            </m:r>
                          </m:sub>
                        </m:sSub>
                      </m:num>
                      <m:den>
                        <m:r>
                          <a:rPr lang="en-US" sz="2800" b="0" i="1" smtClean="0">
                            <a:latin typeface="Cambria Math" panose="02040503050406030204" pitchFamily="18" charset="0"/>
                            <a:ea typeface="Cambria Math" panose="02040503050406030204" pitchFamily="18" charset="0"/>
                          </a:rPr>
                          <m:t>𝐸</m:t>
                        </m:r>
                      </m:den>
                    </m:f>
                  </m:oMath>
                </a14:m>
                <a:r>
                  <a:rPr lang="en-US" sz="2000" dirty="0"/>
                  <a:t>; unit: </a:t>
                </a:r>
                <a:r>
                  <a:rPr lang="en-US" sz="2000" dirty="0">
                    <a:solidFill>
                      <a:srgbClr val="FF0000"/>
                    </a:solidFill>
                  </a:rPr>
                  <a:t>cm</a:t>
                </a:r>
                <a:r>
                  <a:rPr lang="en-US" sz="2000" baseline="30000" dirty="0">
                    <a:solidFill>
                      <a:srgbClr val="FF0000"/>
                    </a:solidFill>
                  </a:rPr>
                  <a:t>2 </a:t>
                </a:r>
                <a:r>
                  <a:rPr lang="en-US" sz="2000" dirty="0">
                    <a:solidFill>
                      <a:srgbClr val="FF0000"/>
                    </a:solidFill>
                  </a:rPr>
                  <a:t>V</a:t>
                </a:r>
                <a:r>
                  <a:rPr lang="en-US" sz="2000" baseline="30000" dirty="0">
                    <a:solidFill>
                      <a:srgbClr val="FF0000"/>
                    </a:solidFill>
                  </a:rPr>
                  <a:t>-1 </a:t>
                </a:r>
                <a:r>
                  <a:rPr lang="en-US" sz="2000" dirty="0">
                    <a:solidFill>
                      <a:srgbClr val="FF0000"/>
                    </a:solidFill>
                  </a:rPr>
                  <a:t>sec</a:t>
                </a:r>
                <a:r>
                  <a:rPr lang="en-US" sz="2000" baseline="30000" dirty="0">
                    <a:solidFill>
                      <a:srgbClr val="FF0000"/>
                    </a:solidFill>
                  </a:rPr>
                  <a:t>-1</a:t>
                </a:r>
              </a:p>
              <a:p>
                <a:pPr marL="0" indent="0">
                  <a:buNone/>
                </a:pPr>
                <a:endParaRPr lang="en-US" sz="2000" dirty="0">
                  <a:solidFill>
                    <a:srgbClr val="FF0000"/>
                  </a:solidFill>
                </a:endParaRPr>
              </a:p>
              <a:p>
                <a:pPr marL="0" indent="0">
                  <a:buNone/>
                </a:pPr>
                <a:r>
                  <a:rPr lang="en-US" sz="2000" dirty="0"/>
                  <a:t>Electrical conductivity: </a:t>
                </a:r>
                <a14:m>
                  <m:oMath xmlns:m="http://schemas.openxmlformats.org/officeDocument/2006/math">
                    <m:r>
                      <a:rPr lang="en-US" sz="2000" b="1" i="1">
                        <a:latin typeface="Cambria Math" panose="02040503050406030204" pitchFamily="18" charset="0"/>
                        <a:ea typeface="Cambria Math" panose="02040503050406030204" pitchFamily="18" charset="0"/>
                      </a:rPr>
                      <m:t>𝝈</m:t>
                    </m:r>
                    <m:r>
                      <a:rPr lang="en-US" sz="2000" b="1" i="1">
                        <a:latin typeface="Cambria Math" panose="02040503050406030204" pitchFamily="18" charset="0"/>
                        <a:ea typeface="Cambria Math" panose="02040503050406030204" pitchFamily="18" charset="0"/>
                      </a:rPr>
                      <m:t>=</m:t>
                    </m:r>
                    <m:f>
                      <m:fPr>
                        <m:ctrlPr>
                          <a:rPr lang="en-US" sz="2000" b="1" i="1">
                            <a:latin typeface="Cambria Math" panose="02040503050406030204" pitchFamily="18" charset="0"/>
                            <a:ea typeface="Cambria Math" panose="02040503050406030204" pitchFamily="18" charset="0"/>
                          </a:rPr>
                        </m:ctrlPr>
                      </m:fPr>
                      <m:num>
                        <m:r>
                          <a:rPr lang="en-US" sz="2000" b="1" i="1" smtClean="0">
                            <a:latin typeface="Cambria Math" panose="02040503050406030204" pitchFamily="18" charset="0"/>
                            <a:ea typeface="Cambria Math" panose="02040503050406030204" pitchFamily="18" charset="0"/>
                          </a:rPr>
                          <m:t>𝑱</m:t>
                        </m:r>
                      </m:num>
                      <m:den>
                        <m:r>
                          <a:rPr lang="en-US" sz="2000" b="1" i="1" smtClean="0">
                            <a:latin typeface="Cambria Math" panose="02040503050406030204" pitchFamily="18" charset="0"/>
                            <a:ea typeface="Cambria Math" panose="02040503050406030204" pitchFamily="18" charset="0"/>
                          </a:rPr>
                          <m:t>𝑬</m:t>
                        </m:r>
                      </m:den>
                    </m:f>
                  </m:oMath>
                </a14:m>
                <a:r>
                  <a:rPr lang="en-US" sz="2000" dirty="0"/>
                  <a:t>; J and E are current </a:t>
                </a:r>
              </a:p>
              <a:p>
                <a:pPr marL="0" indent="0">
                  <a:buNone/>
                </a:pPr>
                <a:r>
                  <a:rPr lang="en-US" sz="2000" dirty="0"/>
                  <a:t>density and electric field. Unit: </a:t>
                </a:r>
                <a:r>
                  <a:rPr lang="en-US" sz="2000" dirty="0">
                    <a:solidFill>
                      <a:srgbClr val="FF0000"/>
                    </a:solidFill>
                  </a:rPr>
                  <a:t>(ohm m)</a:t>
                </a:r>
                <a:r>
                  <a:rPr lang="en-US" sz="2000" baseline="30000" dirty="0">
                    <a:solidFill>
                      <a:srgbClr val="FF0000"/>
                    </a:solidFill>
                  </a:rPr>
                  <a:t>-1</a:t>
                </a:r>
              </a:p>
              <a:p>
                <a:pPr marL="0" indent="0">
                  <a:buNone/>
                </a:pPr>
                <a:endParaRPr lang="en-US" sz="2000" dirty="0">
                  <a:solidFill>
                    <a:srgbClr val="FF0000"/>
                  </a:solidFill>
                </a:endParaRPr>
              </a:p>
              <a:p>
                <a:pPr marL="0" indent="0">
                  <a:buNone/>
                </a:pPr>
                <a:r>
                  <a:rPr lang="en-US" sz="2000" dirty="0">
                    <a:solidFill>
                      <a:srgbClr val="FF0000"/>
                    </a:solidFill>
                  </a:rPr>
                  <a:t>The relation between </a:t>
                </a:r>
                <a14:m>
                  <m:oMath xmlns:m="http://schemas.openxmlformats.org/officeDocument/2006/math">
                    <m:r>
                      <a:rPr lang="en-US" sz="2000" b="1" i="1">
                        <a:latin typeface="Cambria Math" panose="02040503050406030204" pitchFamily="18" charset="0"/>
                        <a:ea typeface="Cambria Math" panose="02040503050406030204" pitchFamily="18" charset="0"/>
                      </a:rPr>
                      <m:t>𝝈</m:t>
                    </m:r>
                  </m:oMath>
                </a14:m>
                <a:r>
                  <a:rPr lang="en-US" sz="2000" dirty="0">
                    <a:solidFill>
                      <a:srgbClr val="FF0000"/>
                    </a:solidFill>
                  </a:rPr>
                  <a:t> and </a:t>
                </a:r>
                <a14:m>
                  <m:oMath xmlns:m="http://schemas.openxmlformats.org/officeDocument/2006/math">
                    <m:r>
                      <a:rPr lang="el-GR" sz="2400" b="1" i="1">
                        <a:latin typeface="Cambria Math" panose="02040503050406030204" pitchFamily="18" charset="0"/>
                        <a:ea typeface="Cambria Math" panose="02040503050406030204" pitchFamily="18" charset="0"/>
                      </a:rPr>
                      <m:t>𝝁</m:t>
                    </m:r>
                  </m:oMath>
                </a14:m>
                <a:r>
                  <a:rPr lang="en-US" sz="2000" dirty="0">
                    <a:solidFill>
                      <a:srgbClr val="FF0000"/>
                    </a:solidFill>
                  </a:rPr>
                  <a:t> is: </a:t>
                </a:r>
                <a14:m>
                  <m:oMath xmlns:m="http://schemas.openxmlformats.org/officeDocument/2006/math">
                    <m:r>
                      <a:rPr lang="en-US" sz="2000" b="1" i="1">
                        <a:latin typeface="Cambria Math" panose="02040503050406030204" pitchFamily="18" charset="0"/>
                        <a:ea typeface="Cambria Math" panose="02040503050406030204" pitchFamily="18" charset="0"/>
                      </a:rPr>
                      <m:t>𝝈</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𝒏𝒆</m:t>
                    </m:r>
                    <m:r>
                      <a:rPr lang="el-GR" sz="1800" b="1" i="1">
                        <a:latin typeface="Cambria Math" panose="02040503050406030204" pitchFamily="18" charset="0"/>
                        <a:ea typeface="Cambria Math" panose="02040503050406030204" pitchFamily="18" charset="0"/>
                      </a:rPr>
                      <m:t>𝝁</m:t>
                    </m:r>
                  </m:oMath>
                </a14:m>
                <a:endParaRPr lang="en-US" sz="20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372" y="3463303"/>
                <a:ext cx="5739908" cy="2767679"/>
              </a:xfrm>
              <a:blipFill>
                <a:blip r:embed="rId3"/>
                <a:stretch>
                  <a:fillRect l="-1062" b="-4185"/>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448820AC-0EBD-4B62-B709-07657A113AC9}" type="datetime4">
              <a:rPr lang="en-US" smtClean="0"/>
              <a:pPr/>
              <a:t>May 15, 2023</a:t>
            </a:fld>
            <a:endParaRPr lang="en-US"/>
          </a:p>
        </p:txBody>
      </p:sp>
      <p:sp>
        <p:nvSpPr>
          <p:cNvPr id="5" name="Footer Placeholder 4"/>
          <p:cNvSpPr>
            <a:spLocks noGrp="1"/>
          </p:cNvSpPr>
          <p:nvPr>
            <p:ph type="ftr" sz="quarter" idx="11"/>
          </p:nvPr>
        </p:nvSpPr>
        <p:spPr/>
        <p:txBody>
          <a:bodyPr/>
          <a:lstStyle/>
          <a:p>
            <a:r>
              <a:rPr lang="en-US"/>
              <a:t>PHY109 (ENGINEERING PHYSICS)</a:t>
            </a:r>
          </a:p>
        </p:txBody>
      </p:sp>
      <p:sp>
        <p:nvSpPr>
          <p:cNvPr id="6" name="Slide Number Placeholder 5"/>
          <p:cNvSpPr>
            <a:spLocks noGrp="1"/>
          </p:cNvSpPr>
          <p:nvPr>
            <p:ph type="sldNum" sz="quarter" idx="12"/>
          </p:nvPr>
        </p:nvSpPr>
        <p:spPr/>
        <p:txBody>
          <a:bodyPr/>
          <a:lstStyle/>
          <a:p>
            <a:fld id="{3D598920-2B51-4F06-9942-02D9C7F51B4E}" type="slidenum">
              <a:rPr lang="en-US" smtClean="0"/>
              <a:pPr/>
              <a:t>17</a:t>
            </a:fld>
            <a:endParaRPr lang="en-US" dirty="0"/>
          </a:p>
        </p:txBody>
      </p:sp>
      <p:sp>
        <p:nvSpPr>
          <p:cNvPr id="7" name="Rectangle 6"/>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Electrical Properties of Metals</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561" y="764998"/>
            <a:ext cx="5891439" cy="29579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0" name="Object 4"/>
          <p:cNvGraphicFramePr>
            <a:graphicFrameLocks noChangeAspect="1"/>
          </p:cNvGraphicFramePr>
          <p:nvPr>
            <p:extLst>
              <p:ext uri="{D42A27DB-BD31-4B8C-83A1-F6EECF244321}">
                <p14:modId xmlns:p14="http://schemas.microsoft.com/office/powerpoint/2010/main" val="2763856400"/>
              </p:ext>
            </p:extLst>
          </p:nvPr>
        </p:nvGraphicFramePr>
        <p:xfrm>
          <a:off x="9036548" y="598206"/>
          <a:ext cx="1812925" cy="685800"/>
        </p:xfrm>
        <a:graphic>
          <a:graphicData uri="http://schemas.openxmlformats.org/presentationml/2006/ole">
            <mc:AlternateContent xmlns:mc="http://schemas.openxmlformats.org/markup-compatibility/2006">
              <mc:Choice xmlns:v="urn:schemas-microsoft-com:vml" Requires="v">
                <p:oleObj spid="_x0000_s1038" r:id="rId5" imgW="1059164" imgH="400280" progId="Equation.3">
                  <p:embed/>
                </p:oleObj>
              </mc:Choice>
              <mc:Fallback>
                <p:oleObj r:id="rId5" imgW="1059164" imgH="400280" progId="Equation.3">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6548" y="598206"/>
                        <a:ext cx="1812925" cy="6858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1" name="Rectangle 10"/>
              <p:cNvSpPr/>
              <p:nvPr/>
            </p:nvSpPr>
            <p:spPr>
              <a:xfrm>
                <a:off x="533400" y="746505"/>
                <a:ext cx="6096000" cy="2834366"/>
              </a:xfrm>
              <a:prstGeom prst="rect">
                <a:avLst/>
              </a:prstGeom>
            </p:spPr>
            <p:txBody>
              <a:bodyPr>
                <a:spAutoFit/>
              </a:bodyPr>
              <a:lstStyle/>
              <a:p>
                <a:r>
                  <a:rPr lang="en-US" dirty="0"/>
                  <a:t>Mean free path (</a:t>
                </a:r>
                <a:r>
                  <a:rPr lang="el-GR" dirty="0">
                    <a:latin typeface="Century Gothic" panose="020B0502020202020204" pitchFamily="34" charset="0"/>
                  </a:rPr>
                  <a:t>λ</a:t>
                </a:r>
                <a:r>
                  <a:rPr lang="en-US" dirty="0"/>
                  <a:t>): The mean distance between two successive collision.</a:t>
                </a:r>
              </a:p>
              <a:p>
                <a:endParaRPr lang="en-US" dirty="0"/>
              </a:p>
              <a:p>
                <a:r>
                  <a:rPr lang="en-US" dirty="0"/>
                  <a:t>Mean collision time (</a:t>
                </a:r>
                <a14:m>
                  <m:oMath xmlns:m="http://schemas.openxmlformats.org/officeDocument/2006/math">
                    <m:r>
                      <a:rPr lang="en-US" i="1">
                        <a:latin typeface="Cambria Math" panose="02040503050406030204" pitchFamily="18" charset="0"/>
                        <a:ea typeface="Cambria Math" panose="02040503050406030204" pitchFamily="18" charset="0"/>
                      </a:rPr>
                      <m:t>𝜏</m:t>
                    </m:r>
                  </m:oMath>
                </a14:m>
                <a:r>
                  <a:rPr lang="en-US" dirty="0"/>
                  <a:t>): The mean time between two successive collision.</a:t>
                </a:r>
              </a:p>
              <a:p>
                <a:endParaRPr lang="en-US" dirty="0"/>
              </a:p>
              <a:p>
                <a:r>
                  <a:rPr lang="en-US" dirty="0"/>
                  <a:t>Drift velocity: motion of charge carriers (electron or hole) in electric field</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𝑑</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ea typeface="Cambria Math" panose="02040503050406030204" pitchFamily="18" charset="0"/>
                            </a:rPr>
                            <m:t>𝜏</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33400" y="746505"/>
                <a:ext cx="6096000" cy="2834366"/>
              </a:xfrm>
              <a:prstGeom prst="rect">
                <a:avLst/>
              </a:prstGeom>
              <a:blipFill>
                <a:blip r:embed="rId7"/>
                <a:stretch>
                  <a:fillRect l="-900" t="-1505"/>
                </a:stretch>
              </a:blipFill>
            </p:spPr>
            <p:txBody>
              <a:bodyPr/>
              <a:lstStyle/>
              <a:p>
                <a:r>
                  <a:rPr lang="en-IN">
                    <a:noFill/>
                  </a:rPr>
                  <a:t> </a:t>
                </a:r>
              </a:p>
            </p:txBody>
          </p:sp>
        </mc:Fallback>
      </mc:AlternateContent>
      <p:sp>
        <p:nvSpPr>
          <p:cNvPr id="2" name="Rectangle 1"/>
          <p:cNvSpPr/>
          <p:nvPr/>
        </p:nvSpPr>
        <p:spPr>
          <a:xfrm>
            <a:off x="6198280" y="3648584"/>
            <a:ext cx="6096000" cy="1477328"/>
          </a:xfrm>
          <a:prstGeom prst="rect">
            <a:avLst/>
          </a:prstGeom>
        </p:spPr>
        <p:txBody>
          <a:bodyPr>
            <a:spAutoFit/>
          </a:bodyPr>
          <a:lstStyle/>
          <a:p>
            <a:r>
              <a:rPr lang="en-IN" b="1" dirty="0"/>
              <a:t>Electron mobility</a:t>
            </a:r>
            <a:r>
              <a:rPr lang="en-IN" dirty="0"/>
              <a:t> is the measure of how fast an </a:t>
            </a:r>
            <a:r>
              <a:rPr lang="en-IN" b="1" dirty="0"/>
              <a:t>electron</a:t>
            </a:r>
            <a:r>
              <a:rPr lang="en-IN" dirty="0"/>
              <a:t> can move through a metal or semiconductor under the influence of external electric field. </a:t>
            </a:r>
          </a:p>
          <a:p>
            <a:r>
              <a:rPr lang="en-IN" b="1" dirty="0"/>
              <a:t>Mobility</a:t>
            </a:r>
            <a:r>
              <a:rPr lang="en-IN" dirty="0"/>
              <a:t> μ is defined as the magnitude of drift velocity per unit electric field. μ=</a:t>
            </a:r>
            <a:r>
              <a:rPr lang="en-IN" dirty="0" err="1"/>
              <a:t>E∣vd</a:t>
            </a:r>
            <a:r>
              <a:rPr lang="en-IN" dirty="0"/>
              <a:t>∣.</a:t>
            </a:r>
          </a:p>
        </p:txBody>
      </p:sp>
    </p:spTree>
    <p:extLst>
      <p:ext uri="{BB962C8B-B14F-4D97-AF65-F5344CB8AC3E}">
        <p14:creationId xmlns:p14="http://schemas.microsoft.com/office/powerpoint/2010/main" val="1732929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17881"/>
                <a:ext cx="7134225" cy="5460855"/>
              </a:xfrm>
            </p:spPr>
            <p:txBody>
              <a:bodyPr>
                <a:normAutofit lnSpcReduction="10000"/>
              </a:bodyPr>
              <a:lstStyle/>
              <a:p>
                <a:pPr marL="0" indent="0">
                  <a:buNone/>
                </a:pPr>
                <a:r>
                  <a:rPr lang="en-US" b="1" dirty="0"/>
                  <a:t>Drift current: </a:t>
                </a:r>
                <a:r>
                  <a:rPr lang="en-US" dirty="0"/>
                  <a:t>Current due to drift of charge carriers in electric field.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𝑛𝑒</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𝑑</m:t>
                          </m:r>
                        </m:sub>
                      </m:sSub>
                    </m:oMath>
                  </m:oMathPara>
                </a14:m>
                <a:endParaRPr lang="en-US" dirty="0"/>
              </a:p>
              <a:p>
                <a:pPr marL="0" indent="0">
                  <a:buNone/>
                </a:pPr>
                <a:endParaRPr lang="en-US" dirty="0"/>
              </a:p>
              <a:p>
                <a:pPr marL="0" indent="0">
                  <a:buNone/>
                </a:pPr>
                <a:r>
                  <a:rPr lang="en-US" b="1" dirty="0"/>
                  <a:t>Diffusion current:</a:t>
                </a:r>
                <a:r>
                  <a:rPr lang="en-US" dirty="0"/>
                  <a:t>Current due to diffusion of charge carriers from heavily concentrated region to the low concentrated region.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𝑒</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𝑒</m:t>
                          </m:r>
                        </m:sub>
                      </m:sSub>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𝑛</m:t>
                          </m:r>
                        </m:num>
                        <m:den>
                          <m:r>
                            <a:rPr lang="en-US" i="1" smtClean="0">
                              <a:latin typeface="Cambria Math" panose="02040503050406030204" pitchFamily="18" charset="0"/>
                            </a:rPr>
                            <m:t>𝑑𝑥</m:t>
                          </m:r>
                        </m:den>
                      </m:f>
                    </m:oMath>
                  </m:oMathPara>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𝑒</m:t>
                        </m:r>
                      </m:sub>
                    </m:sSub>
                  </m:oMath>
                </a14:m>
                <a:r>
                  <a:rPr lang="en-US" dirty="0"/>
                  <a:t> and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𝑑𝑛</m:t>
                        </m:r>
                      </m:num>
                      <m:den>
                        <m:r>
                          <a:rPr lang="en-US" sz="2800" i="1">
                            <a:latin typeface="Cambria Math" panose="02040503050406030204" pitchFamily="18" charset="0"/>
                          </a:rPr>
                          <m:t>𝑑𝑥</m:t>
                        </m:r>
                      </m:den>
                    </m:f>
                  </m:oMath>
                </a14:m>
                <a:r>
                  <a:rPr lang="en-US" dirty="0"/>
                  <a:t> are diffusion coefficient and concentration gradient.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17881"/>
                <a:ext cx="7134225" cy="5460855"/>
              </a:xfrm>
              <a:blipFill>
                <a:blip r:embed="rId2"/>
                <a:stretch>
                  <a:fillRect l="-1795" t="-2455" b="-223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448820AC-0EBD-4B62-B709-07657A113AC9}" type="datetime4">
              <a:rPr lang="en-US" smtClean="0"/>
              <a:pPr/>
              <a:t>May 15, 2023</a:t>
            </a:fld>
            <a:endParaRPr lang="en-US"/>
          </a:p>
        </p:txBody>
      </p:sp>
      <p:sp>
        <p:nvSpPr>
          <p:cNvPr id="5" name="Footer Placeholder 4"/>
          <p:cNvSpPr>
            <a:spLocks noGrp="1"/>
          </p:cNvSpPr>
          <p:nvPr>
            <p:ph type="ftr" sz="quarter" idx="11"/>
          </p:nvPr>
        </p:nvSpPr>
        <p:spPr/>
        <p:txBody>
          <a:bodyPr/>
          <a:lstStyle/>
          <a:p>
            <a:r>
              <a:rPr lang="en-US"/>
              <a:t>PHY109 (ENGINEERING PHYSICS)</a:t>
            </a:r>
          </a:p>
        </p:txBody>
      </p:sp>
      <p:sp>
        <p:nvSpPr>
          <p:cNvPr id="6" name="Slide Number Placeholder 5"/>
          <p:cNvSpPr>
            <a:spLocks noGrp="1"/>
          </p:cNvSpPr>
          <p:nvPr>
            <p:ph type="sldNum" sz="quarter" idx="12"/>
          </p:nvPr>
        </p:nvSpPr>
        <p:spPr/>
        <p:txBody>
          <a:bodyPr/>
          <a:lstStyle/>
          <a:p>
            <a:fld id="{3D598920-2B51-4F06-9942-02D9C7F51B4E}" type="slidenum">
              <a:rPr lang="en-US" smtClean="0"/>
              <a:pPr/>
              <a:t>18</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970357"/>
            <a:ext cx="3416399" cy="2192455"/>
          </a:xfrm>
          <a:prstGeom prst="rect">
            <a:avLst/>
          </a:prstGeom>
        </p:spPr>
      </p:pic>
      <p:grpSp>
        <p:nvGrpSpPr>
          <p:cNvPr id="43" name="Group 42"/>
          <p:cNvGrpSpPr/>
          <p:nvPr/>
        </p:nvGrpSpPr>
        <p:grpSpPr>
          <a:xfrm>
            <a:off x="8092733" y="1480079"/>
            <a:ext cx="3590925" cy="2361608"/>
            <a:chOff x="8245359" y="1478049"/>
            <a:chExt cx="3590925" cy="2361608"/>
          </a:xfrm>
        </p:grpSpPr>
        <p:sp>
          <p:nvSpPr>
            <p:cNvPr id="10" name="Rectangle 9"/>
            <p:cNvSpPr/>
            <p:nvPr/>
          </p:nvSpPr>
          <p:spPr>
            <a:xfrm>
              <a:off x="8245359" y="1991562"/>
              <a:ext cx="3590925" cy="1595683"/>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8736634" y="1478049"/>
              <a:ext cx="2608377" cy="2361608"/>
              <a:chOff x="8736634" y="1478049"/>
              <a:chExt cx="2608377" cy="2361608"/>
            </a:xfrm>
          </p:grpSpPr>
          <p:sp>
            <p:nvSpPr>
              <p:cNvPr id="9" name="Rectangle 8"/>
              <p:cNvSpPr/>
              <p:nvPr/>
            </p:nvSpPr>
            <p:spPr>
              <a:xfrm>
                <a:off x="8736634" y="1478049"/>
                <a:ext cx="2608377" cy="1027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120187" y="2002761"/>
                <a:ext cx="467464" cy="343737"/>
                <a:chOff x="9144000" y="1876425"/>
                <a:chExt cx="467464" cy="343737"/>
              </a:xfrm>
            </p:grpSpPr>
            <p:sp>
              <p:nvSpPr>
                <p:cNvPr id="11" name="Oval 10"/>
                <p:cNvSpPr/>
                <p:nvPr/>
              </p:nvSpPr>
              <p:spPr>
                <a:xfrm>
                  <a:off x="9144000" y="18764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153525" y="21050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487639" y="18764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334500" y="21050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10075436" y="1581052"/>
                <a:ext cx="730037" cy="353213"/>
                <a:chOff x="9144000" y="1876425"/>
                <a:chExt cx="730037" cy="353213"/>
              </a:xfrm>
            </p:grpSpPr>
            <p:sp>
              <p:nvSpPr>
                <p:cNvPr id="23" name="Oval 22"/>
                <p:cNvSpPr/>
                <p:nvPr/>
              </p:nvSpPr>
              <p:spPr>
                <a:xfrm>
                  <a:off x="9144000" y="18764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153525" y="21050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750212" y="2114501"/>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334500" y="21050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9283755" y="1562937"/>
                <a:ext cx="561806" cy="343737"/>
                <a:chOff x="9144000" y="1876425"/>
                <a:chExt cx="561806" cy="343737"/>
              </a:xfrm>
            </p:grpSpPr>
            <p:sp>
              <p:nvSpPr>
                <p:cNvPr id="28" name="Oval 27"/>
                <p:cNvSpPr/>
                <p:nvPr/>
              </p:nvSpPr>
              <p:spPr>
                <a:xfrm>
                  <a:off x="9144000" y="18764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153525" y="21050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389636" y="1962888"/>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581981" y="206639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9650299" y="1966432"/>
                <a:ext cx="438150" cy="343737"/>
                <a:chOff x="9020175" y="1876425"/>
                <a:chExt cx="438150" cy="343737"/>
              </a:xfrm>
            </p:grpSpPr>
            <p:sp>
              <p:nvSpPr>
                <p:cNvPr id="33" name="Oval 32"/>
                <p:cNvSpPr/>
                <p:nvPr/>
              </p:nvSpPr>
              <p:spPr>
                <a:xfrm>
                  <a:off x="9020175" y="18764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153525" y="21050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9324975" y="18764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334500" y="2105025"/>
                  <a:ext cx="123825" cy="115137"/>
                </a:xfrm>
                <a:prstGeom prst="ellipse">
                  <a:avLst/>
                </a:prstGeom>
                <a:solidFill>
                  <a:schemeClr val="tx1">
                    <a:lumMod val="75000"/>
                    <a:lumOff val="2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Connector 37"/>
              <p:cNvCxnSpPr/>
              <p:nvPr/>
            </p:nvCxnSpPr>
            <p:spPr>
              <a:xfrm>
                <a:off x="10095960" y="3334832"/>
                <a:ext cx="0" cy="504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964621" y="3397285"/>
                <a:ext cx="0" cy="379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Rectangle 40"/>
          <p:cNvSpPr/>
          <p:nvPr/>
        </p:nvSpPr>
        <p:spPr>
          <a:xfrm>
            <a:off x="9983671" y="3334832"/>
            <a:ext cx="98109" cy="50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9427915" y="526675"/>
            <a:ext cx="768159" cy="461665"/>
          </a:xfrm>
          <a:prstGeom prst="rect">
            <a:avLst/>
          </a:prstGeom>
          <a:noFill/>
        </p:spPr>
        <p:txBody>
          <a:bodyPr wrap="none" rtlCol="0">
            <a:spAutoFit/>
          </a:bodyPr>
          <a:lstStyle/>
          <a:p>
            <a:r>
              <a:rPr lang="en-US" sz="2400" b="1" dirty="0"/>
              <a:t>Drift</a:t>
            </a:r>
          </a:p>
        </p:txBody>
      </p:sp>
      <p:sp>
        <p:nvSpPr>
          <p:cNvPr id="45" name="Right Arrow 44"/>
          <p:cNvSpPr/>
          <p:nvPr/>
        </p:nvSpPr>
        <p:spPr>
          <a:xfrm>
            <a:off x="9091386" y="1032887"/>
            <a:ext cx="1400175" cy="26908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Electrical Properties of Metals</a:t>
            </a:r>
          </a:p>
        </p:txBody>
      </p:sp>
    </p:spTree>
    <p:extLst>
      <p:ext uri="{BB962C8B-B14F-4D97-AF65-F5344CB8AC3E}">
        <p14:creationId xmlns:p14="http://schemas.microsoft.com/office/powerpoint/2010/main" val="4164777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ChangeArrowheads="1"/>
          </p:cNvSpPr>
          <p:nvPr/>
        </p:nvSpPr>
        <p:spPr bwMode="auto">
          <a:xfrm>
            <a:off x="80361" y="38452"/>
            <a:ext cx="8229600" cy="592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Noto Sans CJK SC Regular"/>
                <a:cs typeface="Noto Sans CJK SC Regular"/>
              </a:defRPr>
            </a:lvl1pPr>
            <a:lvl2pPr>
              <a:spcBef>
                <a:spcPts val="6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rgbClr val="000000"/>
                </a:solidFill>
                <a:latin typeface="Arial" panose="020B0604020202020204" pitchFamily="34" charset="0"/>
                <a:ea typeface="Noto Sans CJK SC Regular"/>
                <a:cs typeface="Noto Sans CJK SC Regular"/>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a:cs typeface="Noto Sans CJK SC Regular"/>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9pPr>
          </a:lstStyle>
          <a:p>
            <a:pPr eaLnBrk="1" hangingPunct="1">
              <a:spcBef>
                <a:spcPct val="0"/>
              </a:spcBef>
              <a:buClrTx/>
              <a:buFontTx/>
              <a:buNone/>
            </a:pPr>
            <a:r>
              <a:rPr lang="en-US" altLang="en-US" b="1" dirty="0" err="1"/>
              <a:t>Wiedemann</a:t>
            </a:r>
            <a:r>
              <a:rPr lang="en-US" altLang="en-US" b="1" dirty="0"/>
              <a:t>-Franz Law (1853)</a:t>
            </a:r>
            <a:br>
              <a:rPr lang="en-US" altLang="en-US" b="1" dirty="0"/>
            </a:br>
            <a:endParaRPr lang="en-US" altLang="en-US" b="1" dirty="0"/>
          </a:p>
        </p:txBody>
      </p:sp>
      <p:sp>
        <p:nvSpPr>
          <p:cNvPr id="24579" name="Text Box 2"/>
          <p:cNvSpPr txBox="1">
            <a:spLocks noChangeArrowheads="1"/>
          </p:cNvSpPr>
          <p:nvPr/>
        </p:nvSpPr>
        <p:spPr bwMode="auto">
          <a:xfrm>
            <a:off x="5978245" y="1180680"/>
            <a:ext cx="3888321" cy="9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Noto Sans CJK SC Regular"/>
                <a:cs typeface="Noto Sans CJK SC Regular"/>
              </a:defRPr>
            </a:lvl1pPr>
            <a:lvl2pPr>
              <a:spcBef>
                <a:spcPts val="6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rgbClr val="000000"/>
                </a:solidFill>
                <a:latin typeface="Arial" panose="020B0604020202020204" pitchFamily="34" charset="0"/>
                <a:ea typeface="Noto Sans CJK SC Regular"/>
                <a:cs typeface="Noto Sans CJK SC Regular"/>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a:cs typeface="Noto Sans CJK SC Regular"/>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9pPr>
          </a:lstStyle>
          <a:p>
            <a:pPr>
              <a:spcBef>
                <a:spcPct val="0"/>
              </a:spcBef>
              <a:buClrTx/>
              <a:buFontTx/>
              <a:buNone/>
            </a:pPr>
            <a:r>
              <a:rPr lang="en-US" altLang="en-US" sz="1800" dirty="0"/>
              <a:t>(Ludwig) Lorenz Number</a:t>
            </a:r>
          </a:p>
          <a:p>
            <a:pPr>
              <a:spcBef>
                <a:spcPct val="0"/>
              </a:spcBef>
              <a:buClrTx/>
              <a:buFontTx/>
              <a:buNone/>
            </a:pPr>
            <a:r>
              <a:rPr lang="en-US" altLang="en-US" sz="1800" dirty="0"/>
              <a:t>	(derived via quantum mechanical treatment)</a:t>
            </a:r>
          </a:p>
        </p:txBody>
      </p:sp>
      <p:pic>
        <p:nvPicPr>
          <p:cNvPr id="245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9433" y="137161"/>
            <a:ext cx="2255838" cy="5197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24581" name="Object 4"/>
          <p:cNvGraphicFramePr>
            <a:graphicFrameLocks noChangeAspect="1"/>
          </p:cNvGraphicFramePr>
          <p:nvPr>
            <p:extLst>
              <p:ext uri="{D42A27DB-BD31-4B8C-83A1-F6EECF244321}">
                <p14:modId xmlns:p14="http://schemas.microsoft.com/office/powerpoint/2010/main" val="3480471928"/>
              </p:ext>
            </p:extLst>
          </p:nvPr>
        </p:nvGraphicFramePr>
        <p:xfrm>
          <a:off x="5172012" y="2177443"/>
          <a:ext cx="4694554" cy="878318"/>
        </p:xfrm>
        <a:graphic>
          <a:graphicData uri="http://schemas.openxmlformats.org/presentationml/2006/ole">
            <mc:AlternateContent xmlns:mc="http://schemas.openxmlformats.org/markup-compatibility/2006">
              <mc:Choice xmlns:v="urn:schemas-microsoft-com:vml" Requires="v">
                <p:oleObj spid="_x0000_s2059" r:id="rId4" imgW="2372746" imgH="444895" progId="Equation.3">
                  <p:embed/>
                </p:oleObj>
              </mc:Choice>
              <mc:Fallback>
                <p:oleObj r:id="rId4" imgW="2372746" imgH="444895"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2012" y="2177443"/>
                        <a:ext cx="4694554" cy="878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Group 1"/>
          <p:cNvGraphicFramePr>
            <a:graphicFrameLocks noGrp="1"/>
          </p:cNvGraphicFramePr>
          <p:nvPr>
            <p:extLst>
              <p:ext uri="{D42A27DB-BD31-4B8C-83A1-F6EECF244321}">
                <p14:modId xmlns:p14="http://schemas.microsoft.com/office/powerpoint/2010/main" val="3630416823"/>
              </p:ext>
            </p:extLst>
          </p:nvPr>
        </p:nvGraphicFramePr>
        <p:xfrm>
          <a:off x="3605346" y="4351929"/>
          <a:ext cx="6001801" cy="2356081"/>
        </p:xfrm>
        <a:graphic>
          <a:graphicData uri="http://schemas.openxmlformats.org/drawingml/2006/table">
            <a:tbl>
              <a:tblPr/>
              <a:tblGrid>
                <a:gridCol w="1000049">
                  <a:extLst>
                    <a:ext uri="{9D8B030D-6E8A-4147-A177-3AD203B41FA5}">
                      <a16:colId xmlns:a16="http://schemas.microsoft.com/office/drawing/2014/main" val="20000"/>
                    </a:ext>
                  </a:extLst>
                </a:gridCol>
                <a:gridCol w="1000049">
                  <a:extLst>
                    <a:ext uri="{9D8B030D-6E8A-4147-A177-3AD203B41FA5}">
                      <a16:colId xmlns:a16="http://schemas.microsoft.com/office/drawing/2014/main" val="20001"/>
                    </a:ext>
                  </a:extLst>
                </a:gridCol>
                <a:gridCol w="1001556">
                  <a:extLst>
                    <a:ext uri="{9D8B030D-6E8A-4147-A177-3AD203B41FA5}">
                      <a16:colId xmlns:a16="http://schemas.microsoft.com/office/drawing/2014/main" val="20002"/>
                    </a:ext>
                  </a:extLst>
                </a:gridCol>
                <a:gridCol w="1000049">
                  <a:extLst>
                    <a:ext uri="{9D8B030D-6E8A-4147-A177-3AD203B41FA5}">
                      <a16:colId xmlns:a16="http://schemas.microsoft.com/office/drawing/2014/main" val="20003"/>
                    </a:ext>
                  </a:extLst>
                </a:gridCol>
                <a:gridCol w="1000049">
                  <a:extLst>
                    <a:ext uri="{9D8B030D-6E8A-4147-A177-3AD203B41FA5}">
                      <a16:colId xmlns:a16="http://schemas.microsoft.com/office/drawing/2014/main" val="20004"/>
                    </a:ext>
                  </a:extLst>
                </a:gridCol>
                <a:gridCol w="1000049">
                  <a:extLst>
                    <a:ext uri="{9D8B030D-6E8A-4147-A177-3AD203B41FA5}">
                      <a16:colId xmlns:a16="http://schemas.microsoft.com/office/drawing/2014/main" val="20005"/>
                    </a:ext>
                  </a:extLst>
                </a:gridCol>
              </a:tblGrid>
              <a:tr h="292696">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Li</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4.70</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1.11</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dirty="0">
                          <a:ln>
                            <a:noFill/>
                          </a:ln>
                          <a:solidFill>
                            <a:srgbClr val="000000"/>
                          </a:solidFill>
                          <a:effectLst/>
                          <a:latin typeface="Arial Black" panose="020B0A04020102020204" pitchFamily="34" charset="0"/>
                          <a:cs typeface="Arial" panose="020B0604020202020204" pitchFamily="34" charset="0"/>
                        </a:rPr>
                        <a:t>1.29</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4.72</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dirty="0">
                          <a:ln>
                            <a:noFill/>
                          </a:ln>
                          <a:solidFill>
                            <a:srgbClr val="000000"/>
                          </a:solidFill>
                          <a:effectLst/>
                          <a:latin typeface="Arial Black" panose="020B0A04020102020204" pitchFamily="34" charset="0"/>
                          <a:cs typeface="Arial" panose="020B0604020202020204" pitchFamily="34" charset="0"/>
                        </a:rPr>
                        <a:t>5.48</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696">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Na</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2.65</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0.92</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1.07</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3.23</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3.75</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2696">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Cu</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8.45</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dirty="0">
                          <a:ln>
                            <a:noFill/>
                          </a:ln>
                          <a:solidFill>
                            <a:srgbClr val="000000"/>
                          </a:solidFill>
                          <a:effectLst/>
                          <a:latin typeface="Arial Black" panose="020B0A04020102020204" pitchFamily="34" charset="0"/>
                          <a:cs typeface="Arial" panose="020B0604020202020204" pitchFamily="34" charset="0"/>
                        </a:rPr>
                        <a:t>1.36</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1.57</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7.00</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8.12</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2696">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Au</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5.90</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1.20</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1.39</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5.51</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00"/>
                          </a:solidFill>
                          <a:effectLst/>
                          <a:latin typeface="Arial Black" panose="020B0A04020102020204" pitchFamily="34" charset="0"/>
                          <a:cs typeface="Arial" panose="020B0604020202020204" pitchFamily="34" charset="0"/>
                        </a:rPr>
                        <a:t>6.39</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2696">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FF"/>
                          </a:solidFill>
                          <a:effectLst/>
                          <a:latin typeface="Arial Black" panose="020B0A04020102020204" pitchFamily="34" charset="0"/>
                          <a:cs typeface="Arial" panose="020B0604020202020204" pitchFamily="34" charset="0"/>
                        </a:rPr>
                        <a:t>Be</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FF"/>
                          </a:solidFill>
                          <a:effectLst/>
                          <a:latin typeface="Arial Black" panose="020B0A04020102020204" pitchFamily="34" charset="0"/>
                          <a:cs typeface="Arial" panose="020B0604020202020204" pitchFamily="34" charset="0"/>
                        </a:rPr>
                        <a:t>24.20</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FF"/>
                          </a:solidFill>
                          <a:effectLst/>
                          <a:latin typeface="Arial Black" panose="020B0A04020102020204" pitchFamily="34" charset="0"/>
                          <a:cs typeface="Arial" panose="020B0604020202020204" pitchFamily="34" charset="0"/>
                        </a:rPr>
                        <a:t>1.93</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FF"/>
                          </a:solidFill>
                          <a:effectLst/>
                          <a:latin typeface="Arial Black" panose="020B0A04020102020204" pitchFamily="34" charset="0"/>
                          <a:cs typeface="Arial" panose="020B0604020202020204" pitchFamily="34" charset="0"/>
                        </a:rPr>
                        <a:t>2.23</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FF"/>
                          </a:solidFill>
                          <a:effectLst/>
                          <a:latin typeface="Arial Black" panose="020B0A04020102020204" pitchFamily="34" charset="0"/>
                          <a:cs typeface="Arial" panose="020B0604020202020204" pitchFamily="34" charset="0"/>
                        </a:rPr>
                        <a:t>14.14</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00FF"/>
                          </a:solidFill>
                          <a:effectLst/>
                          <a:latin typeface="Arial Black" panose="020B0A04020102020204" pitchFamily="34" charset="0"/>
                          <a:cs typeface="Arial" panose="020B0604020202020204" pitchFamily="34" charset="0"/>
                        </a:rPr>
                        <a:t>16.41</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696">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8080"/>
                          </a:solidFill>
                          <a:effectLst/>
                          <a:latin typeface="Arial Black" panose="020B0A04020102020204" pitchFamily="34" charset="0"/>
                          <a:cs typeface="Arial" panose="020B0604020202020204" pitchFamily="34" charset="0"/>
                        </a:rPr>
                        <a:t>Al</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8080"/>
                          </a:solidFill>
                          <a:effectLst/>
                          <a:latin typeface="Arial Black" panose="020B0A04020102020204" pitchFamily="34" charset="0"/>
                          <a:cs typeface="Arial" panose="020B0604020202020204" pitchFamily="34" charset="0"/>
                        </a:rPr>
                        <a:t>18.06</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8080"/>
                          </a:solidFill>
                          <a:effectLst/>
                          <a:latin typeface="Arial Black" panose="020B0A04020102020204" pitchFamily="34" charset="0"/>
                          <a:cs typeface="Arial" panose="020B0604020202020204" pitchFamily="34" charset="0"/>
                        </a:rPr>
                        <a:t>1.75</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8080"/>
                          </a:solidFill>
                          <a:effectLst/>
                          <a:latin typeface="Arial Black" panose="020B0A04020102020204" pitchFamily="34" charset="0"/>
                          <a:cs typeface="Arial" panose="020B0604020202020204" pitchFamily="34" charset="0"/>
                        </a:rPr>
                        <a:t>2.02</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8080"/>
                          </a:solidFill>
                          <a:effectLst/>
                          <a:latin typeface="Arial Black" panose="020B0A04020102020204" pitchFamily="34" charset="0"/>
                          <a:cs typeface="Arial" panose="020B0604020202020204" pitchFamily="34" charset="0"/>
                        </a:rPr>
                        <a:t>11.63</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008080"/>
                          </a:solidFill>
                          <a:effectLst/>
                          <a:latin typeface="Arial Black" panose="020B0A04020102020204" pitchFamily="34" charset="0"/>
                          <a:cs typeface="Arial" panose="020B0604020202020204" pitchFamily="34" charset="0"/>
                        </a:rPr>
                        <a:t>13.49</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2696">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800080"/>
                          </a:solidFill>
                          <a:effectLst/>
                          <a:latin typeface="Arial Black" panose="020B0A04020102020204" pitchFamily="34" charset="0"/>
                          <a:cs typeface="Arial" panose="020B0604020202020204" pitchFamily="34" charset="0"/>
                        </a:rPr>
                        <a:t>Pb</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dirty="0">
                          <a:ln>
                            <a:noFill/>
                          </a:ln>
                          <a:solidFill>
                            <a:srgbClr val="800080"/>
                          </a:solidFill>
                          <a:effectLst/>
                          <a:latin typeface="Arial Black" panose="020B0A04020102020204" pitchFamily="34" charset="0"/>
                          <a:cs typeface="Arial" panose="020B0604020202020204" pitchFamily="34" charset="0"/>
                        </a:rPr>
                        <a:t>13.20</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800080"/>
                          </a:solidFill>
                          <a:effectLst/>
                          <a:latin typeface="Arial Black" panose="020B0A04020102020204" pitchFamily="34" charset="0"/>
                          <a:cs typeface="Arial" panose="020B0604020202020204" pitchFamily="34" charset="0"/>
                        </a:rPr>
                        <a:t>1.57</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800080"/>
                          </a:solidFill>
                          <a:effectLst/>
                          <a:latin typeface="Arial Black" panose="020B0A04020102020204" pitchFamily="34" charset="0"/>
                          <a:cs typeface="Arial" panose="020B0604020202020204" pitchFamily="34" charset="0"/>
                        </a:rPr>
                        <a:t>1.82</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a:ln>
                            <a:noFill/>
                          </a:ln>
                          <a:solidFill>
                            <a:srgbClr val="800080"/>
                          </a:solidFill>
                          <a:effectLst/>
                          <a:latin typeface="Arial Black" panose="020B0A04020102020204" pitchFamily="34" charset="0"/>
                          <a:cs typeface="Arial" panose="020B0604020202020204" pitchFamily="34" charset="0"/>
                        </a:rPr>
                        <a:t>9.37</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Noto Sans CJK SC Regular" charset="0"/>
                          <a:cs typeface="Noto Sans CJK SC Regular" charset="0"/>
                        </a:defRPr>
                      </a:lvl1pPr>
                      <a:lvl2pPr>
                        <a:spcBef>
                          <a:spcPts val="6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charset="0"/>
                          <a:cs typeface="Noto Sans CJK SC Regular" charset="0"/>
                        </a:defRPr>
                      </a:lvl2pPr>
                      <a:lvl3pPr>
                        <a:spcBef>
                          <a:spcPts val="5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100">
                          <a:solidFill>
                            <a:srgbClr val="000000"/>
                          </a:solidFill>
                          <a:latin typeface="Arial" panose="020B0604020202020204" pitchFamily="34" charset="0"/>
                          <a:ea typeface="Noto Sans CJK SC Regular" charset="0"/>
                          <a:cs typeface="Noto Sans CJK SC Regular"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Noto Sans CJK SC Regular" charset="0"/>
                          <a:cs typeface="Noto Sans CJK SC Regular" charset="0"/>
                        </a:defRPr>
                      </a:lvl9pPr>
                    </a:lstStyle>
                    <a:p>
                      <a:pPr marL="0" marR="0" lvl="0" indent="0" algn="ctr" defTabSz="449263" rtl="0" eaLnBrk="1" fontAlgn="base" latinLnBrk="0" hangingPunct="1">
                        <a:lnSpc>
                          <a:spcPct val="98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600" b="0" i="0" u="none" strike="noStrike" cap="none" normalizeH="0" baseline="0" dirty="0">
                          <a:ln>
                            <a:noFill/>
                          </a:ln>
                          <a:solidFill>
                            <a:srgbClr val="800080"/>
                          </a:solidFill>
                          <a:effectLst/>
                          <a:latin typeface="Arial Black" panose="020B0A04020102020204" pitchFamily="34" charset="0"/>
                          <a:cs typeface="Arial" panose="020B0604020202020204" pitchFamily="34" charset="0"/>
                        </a:rPr>
                        <a:t>10.87</a:t>
                      </a:r>
                    </a:p>
                  </a:txBody>
                  <a:tcPr marL="90000" marR="90000" marT="50847" marB="46785" anchor="b"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4640" name="Text Box 141"/>
          <p:cNvSpPr txBox="1">
            <a:spLocks noChangeArrowheads="1"/>
          </p:cNvSpPr>
          <p:nvPr/>
        </p:nvSpPr>
        <p:spPr bwMode="auto">
          <a:xfrm>
            <a:off x="4449870" y="3801067"/>
            <a:ext cx="1074631"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Noto Sans CJK SC Regular"/>
                <a:cs typeface="Noto Sans CJK SC Regular"/>
              </a:defRPr>
            </a:lvl1pPr>
            <a:lvl2pPr>
              <a:spcBef>
                <a:spcPts val="6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rgbClr val="000000"/>
                </a:solidFill>
                <a:latin typeface="Arial" panose="020B0604020202020204" pitchFamily="34" charset="0"/>
                <a:ea typeface="Noto Sans CJK SC Regular"/>
                <a:cs typeface="Noto Sans CJK SC Regular"/>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a:cs typeface="Noto Sans CJK SC Regular"/>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9pPr>
          </a:lstStyle>
          <a:p>
            <a:pPr algn="ctr">
              <a:spcBef>
                <a:spcPct val="0"/>
              </a:spcBef>
              <a:buClrTx/>
              <a:buFontTx/>
              <a:buNone/>
            </a:pPr>
            <a:r>
              <a:rPr lang="en-US" altLang="en-US" sz="1600" dirty="0">
                <a:latin typeface="Times New Roman" panose="02020603050405020304" pitchFamily="18" charset="0"/>
              </a:rPr>
              <a:t>N/V</a:t>
            </a:r>
          </a:p>
          <a:p>
            <a:pPr algn="ctr">
              <a:spcBef>
                <a:spcPct val="0"/>
              </a:spcBef>
              <a:buClrTx/>
              <a:buFontTx/>
              <a:buNone/>
            </a:pPr>
            <a:r>
              <a:rPr lang="en-US" altLang="en-US" sz="1600" dirty="0">
                <a:latin typeface="Times New Roman" panose="02020603050405020304" pitchFamily="18" charset="0"/>
                <a:cs typeface="Times New Roman" panose="02020603050405020304" pitchFamily="18" charset="0"/>
              </a:rPr>
              <a:t>×10</a:t>
            </a:r>
            <a:r>
              <a:rPr lang="en-US" altLang="en-US" sz="1600" baseline="30000" dirty="0">
                <a:latin typeface="Times New Roman" panose="02020603050405020304" pitchFamily="18" charset="0"/>
                <a:cs typeface="Times New Roman" panose="02020603050405020304" pitchFamily="18" charset="0"/>
              </a:rPr>
              <a:t>22</a:t>
            </a:r>
            <a:r>
              <a:rPr lang="en-US" altLang="en-US" sz="1600" dirty="0">
                <a:latin typeface="Times New Roman" panose="02020603050405020304" pitchFamily="18" charset="0"/>
                <a:cs typeface="Times New Roman" panose="02020603050405020304" pitchFamily="18" charset="0"/>
              </a:rPr>
              <a:t> /cm</a:t>
            </a:r>
            <a:r>
              <a:rPr lang="en-US" altLang="en-US" sz="1600" baseline="30000" dirty="0">
                <a:latin typeface="Times New Roman" panose="02020603050405020304" pitchFamily="18" charset="0"/>
                <a:cs typeface="Times New Roman" panose="02020603050405020304" pitchFamily="18" charset="0"/>
              </a:rPr>
              <a:t>3</a:t>
            </a:r>
          </a:p>
        </p:txBody>
      </p:sp>
      <p:sp>
        <p:nvSpPr>
          <p:cNvPr id="24641" name="Text Box 142"/>
          <p:cNvSpPr txBox="1">
            <a:spLocks noChangeArrowheads="1"/>
          </p:cNvSpPr>
          <p:nvPr/>
        </p:nvSpPr>
        <p:spPr bwMode="auto">
          <a:xfrm>
            <a:off x="5572899" y="3801067"/>
            <a:ext cx="936773"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Noto Sans CJK SC Regular"/>
                <a:cs typeface="Noto Sans CJK SC Regular"/>
              </a:defRPr>
            </a:lvl1pPr>
            <a:lvl2pPr>
              <a:spcBef>
                <a:spcPts val="6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rgbClr val="000000"/>
                </a:solidFill>
                <a:latin typeface="Arial" panose="020B0604020202020204" pitchFamily="34" charset="0"/>
                <a:ea typeface="Noto Sans CJK SC Regular"/>
                <a:cs typeface="Noto Sans CJK SC Regular"/>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a:cs typeface="Noto Sans CJK SC Regular"/>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9pPr>
          </a:lstStyle>
          <a:p>
            <a:pPr algn="ctr">
              <a:spcBef>
                <a:spcPct val="0"/>
              </a:spcBef>
              <a:buClrTx/>
              <a:buFontTx/>
              <a:buNone/>
            </a:pPr>
            <a:r>
              <a:rPr lang="en-US" altLang="en-US" sz="1600" i="1" dirty="0" err="1">
                <a:latin typeface="Times New Roman" panose="02020603050405020304" pitchFamily="18" charset="0"/>
              </a:rPr>
              <a:t>k</a:t>
            </a:r>
            <a:r>
              <a:rPr lang="en-US" altLang="en-US" sz="1600" baseline="-25000" dirty="0" err="1">
                <a:latin typeface="Times New Roman" panose="02020603050405020304" pitchFamily="18" charset="0"/>
              </a:rPr>
              <a:t>F</a:t>
            </a:r>
            <a:endParaRPr lang="en-US" altLang="en-US" sz="1600" baseline="-25000" dirty="0">
              <a:latin typeface="Times New Roman" panose="02020603050405020304" pitchFamily="18" charset="0"/>
            </a:endParaRPr>
          </a:p>
          <a:p>
            <a:pPr algn="ctr">
              <a:spcBef>
                <a:spcPct val="0"/>
              </a:spcBef>
              <a:buClrTx/>
              <a:buFontTx/>
              <a:buNone/>
            </a:pPr>
            <a:r>
              <a:rPr lang="en-US" altLang="en-US" sz="1600" dirty="0">
                <a:latin typeface="Times New Roman" panose="02020603050405020304" pitchFamily="18" charset="0"/>
                <a:cs typeface="Times New Roman" panose="02020603050405020304" pitchFamily="18" charset="0"/>
              </a:rPr>
              <a:t>×10</a:t>
            </a:r>
            <a:r>
              <a:rPr lang="en-US" altLang="en-US" sz="1600" baseline="30000" dirty="0">
                <a:latin typeface="Times New Roman" panose="02020603050405020304" pitchFamily="18" charset="0"/>
                <a:cs typeface="Times New Roman" panose="02020603050405020304" pitchFamily="18" charset="0"/>
              </a:rPr>
              <a:t>8</a:t>
            </a:r>
            <a:r>
              <a:rPr lang="en-US" altLang="en-US" sz="1600" dirty="0">
                <a:latin typeface="Times New Roman" panose="02020603050405020304" pitchFamily="18" charset="0"/>
                <a:cs typeface="Times New Roman" panose="02020603050405020304" pitchFamily="18" charset="0"/>
              </a:rPr>
              <a:t> /cm</a:t>
            </a:r>
          </a:p>
        </p:txBody>
      </p:sp>
      <p:sp>
        <p:nvSpPr>
          <p:cNvPr id="24642" name="Text Box 143"/>
          <p:cNvSpPr txBox="1">
            <a:spLocks noChangeArrowheads="1"/>
          </p:cNvSpPr>
          <p:nvPr/>
        </p:nvSpPr>
        <p:spPr bwMode="auto">
          <a:xfrm>
            <a:off x="6567874" y="3801067"/>
            <a:ext cx="1016923"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Noto Sans CJK SC Regular"/>
                <a:cs typeface="Noto Sans CJK SC Regular"/>
              </a:defRPr>
            </a:lvl1pPr>
            <a:lvl2pPr>
              <a:spcBef>
                <a:spcPts val="6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rgbClr val="000000"/>
                </a:solidFill>
                <a:latin typeface="Arial" panose="020B0604020202020204" pitchFamily="34" charset="0"/>
                <a:ea typeface="Noto Sans CJK SC Regular"/>
                <a:cs typeface="Noto Sans CJK SC Regular"/>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a:cs typeface="Noto Sans CJK SC Regular"/>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9pPr>
          </a:lstStyle>
          <a:p>
            <a:pPr algn="ctr">
              <a:spcBef>
                <a:spcPct val="0"/>
              </a:spcBef>
              <a:buClrTx/>
              <a:buFontTx/>
              <a:buNone/>
            </a:pPr>
            <a:r>
              <a:rPr lang="en-US" altLang="en-US" sz="1600" i="1">
                <a:latin typeface="Times New Roman" panose="02020603050405020304" pitchFamily="18" charset="0"/>
              </a:rPr>
              <a:t>v</a:t>
            </a:r>
            <a:r>
              <a:rPr lang="en-US" altLang="en-US" sz="1600" baseline="-25000">
                <a:latin typeface="Times New Roman" panose="02020603050405020304" pitchFamily="18" charset="0"/>
              </a:rPr>
              <a:t>F</a:t>
            </a:r>
          </a:p>
          <a:p>
            <a:pPr algn="ctr">
              <a:spcBef>
                <a:spcPct val="0"/>
              </a:spcBef>
              <a:buClrTx/>
              <a:buFontTx/>
              <a:buNone/>
            </a:pPr>
            <a:r>
              <a:rPr lang="en-US" altLang="en-US" sz="1600">
                <a:latin typeface="Times New Roman" panose="02020603050405020304" pitchFamily="18" charset="0"/>
                <a:cs typeface="Times New Roman" panose="02020603050405020304" pitchFamily="18" charset="0"/>
              </a:rPr>
              <a:t>×10</a:t>
            </a:r>
            <a:r>
              <a:rPr lang="en-US" altLang="en-US" sz="1600" baseline="30000">
                <a:latin typeface="Times New Roman" panose="02020603050405020304" pitchFamily="18" charset="0"/>
                <a:cs typeface="Times New Roman" panose="02020603050405020304" pitchFamily="18" charset="0"/>
              </a:rPr>
              <a:t>8</a:t>
            </a:r>
            <a:r>
              <a:rPr lang="en-US" altLang="en-US" sz="1600">
                <a:latin typeface="Times New Roman" panose="02020603050405020304" pitchFamily="18" charset="0"/>
                <a:cs typeface="Times New Roman" panose="02020603050405020304" pitchFamily="18" charset="0"/>
              </a:rPr>
              <a:t> cm/s</a:t>
            </a:r>
          </a:p>
        </p:txBody>
      </p:sp>
      <p:sp>
        <p:nvSpPr>
          <p:cNvPr id="24643" name="Text Box 144"/>
          <p:cNvSpPr txBox="1">
            <a:spLocks noChangeArrowheads="1"/>
          </p:cNvSpPr>
          <p:nvPr/>
        </p:nvSpPr>
        <p:spPr bwMode="auto">
          <a:xfrm>
            <a:off x="7907431" y="3801067"/>
            <a:ext cx="420606"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Noto Sans CJK SC Regular"/>
                <a:cs typeface="Noto Sans CJK SC Regular"/>
              </a:defRPr>
            </a:lvl1pPr>
            <a:lvl2pPr>
              <a:spcBef>
                <a:spcPts val="6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rgbClr val="000000"/>
                </a:solidFill>
                <a:latin typeface="Arial" panose="020B0604020202020204" pitchFamily="34" charset="0"/>
                <a:ea typeface="Noto Sans CJK SC Regular"/>
                <a:cs typeface="Noto Sans CJK SC Regular"/>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a:cs typeface="Noto Sans CJK SC Regular"/>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9pPr>
          </a:lstStyle>
          <a:p>
            <a:pPr algn="ctr">
              <a:spcBef>
                <a:spcPct val="0"/>
              </a:spcBef>
              <a:buClrTx/>
              <a:buFontTx/>
              <a:buNone/>
            </a:pPr>
            <a:r>
              <a:rPr lang="en-US" altLang="en-US" sz="1600" i="1">
                <a:latin typeface="Symbol" panose="05050102010706020507" pitchFamily="18" charset="2"/>
              </a:rPr>
              <a:t></a:t>
            </a:r>
            <a:r>
              <a:rPr lang="en-US" altLang="en-US" sz="1600" baseline="-25000">
                <a:latin typeface="Times New Roman" panose="02020603050405020304" pitchFamily="18" charset="0"/>
              </a:rPr>
              <a:t>F</a:t>
            </a:r>
          </a:p>
          <a:p>
            <a:pPr algn="ctr">
              <a:spcBef>
                <a:spcPct val="0"/>
              </a:spcBef>
              <a:buClrTx/>
              <a:buFontTx/>
              <a:buNone/>
            </a:pPr>
            <a:r>
              <a:rPr lang="en-US" altLang="en-US" sz="1600">
                <a:latin typeface="Times New Roman" panose="02020603050405020304" pitchFamily="18" charset="0"/>
                <a:cs typeface="Times New Roman" panose="02020603050405020304" pitchFamily="18" charset="0"/>
              </a:rPr>
              <a:t>eV</a:t>
            </a:r>
          </a:p>
        </p:txBody>
      </p:sp>
      <p:sp>
        <p:nvSpPr>
          <p:cNvPr id="24644" name="Text Box 145"/>
          <p:cNvSpPr txBox="1">
            <a:spLocks noChangeArrowheads="1"/>
          </p:cNvSpPr>
          <p:nvPr/>
        </p:nvSpPr>
        <p:spPr bwMode="auto">
          <a:xfrm>
            <a:off x="8796307" y="3802654"/>
            <a:ext cx="774869"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Noto Sans CJK SC Regular"/>
                <a:cs typeface="Noto Sans CJK SC Regular"/>
              </a:defRPr>
            </a:lvl1pPr>
            <a:lvl2pPr>
              <a:spcBef>
                <a:spcPts val="6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rgbClr val="000000"/>
                </a:solidFill>
                <a:latin typeface="Arial" panose="020B0604020202020204" pitchFamily="34" charset="0"/>
                <a:ea typeface="Noto Sans CJK SC Regular"/>
                <a:cs typeface="Noto Sans CJK SC Regular"/>
              </a:defRPr>
            </a:lvl2pPr>
            <a:lvl3pPr>
              <a:spcBef>
                <a:spcPts val="57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rgbClr val="000000"/>
                </a:solidFill>
                <a:latin typeface="Arial" panose="020B0604020202020204" pitchFamily="34" charset="0"/>
                <a:ea typeface="Noto Sans CJK SC Regular"/>
                <a:cs typeface="Noto Sans CJK SC Regular"/>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Noto Sans CJK SC Regular"/>
                <a:cs typeface="Noto Sans CJK SC Regular"/>
              </a:defRPr>
            </a:lvl9pPr>
          </a:lstStyle>
          <a:p>
            <a:pPr algn="ctr">
              <a:spcBef>
                <a:spcPct val="0"/>
              </a:spcBef>
              <a:buClrTx/>
              <a:buFontTx/>
              <a:buNone/>
            </a:pPr>
            <a:r>
              <a:rPr lang="en-US" altLang="en-US" sz="1600" i="1">
                <a:latin typeface="Times New Roman" panose="02020603050405020304" pitchFamily="18" charset="0"/>
              </a:rPr>
              <a:t>T</a:t>
            </a:r>
            <a:r>
              <a:rPr lang="en-US" altLang="en-US" sz="1600" baseline="-25000">
                <a:latin typeface="Times New Roman" panose="02020603050405020304" pitchFamily="18" charset="0"/>
              </a:rPr>
              <a:t>F</a:t>
            </a:r>
          </a:p>
          <a:p>
            <a:pPr algn="ctr">
              <a:spcBef>
                <a:spcPct val="0"/>
              </a:spcBef>
              <a:buClrTx/>
              <a:buFontTx/>
              <a:buNone/>
            </a:pPr>
            <a:r>
              <a:rPr lang="en-US" altLang="en-US" sz="1600">
                <a:latin typeface="Times New Roman" panose="02020603050405020304" pitchFamily="18" charset="0"/>
                <a:cs typeface="Times New Roman" panose="02020603050405020304" pitchFamily="18" charset="0"/>
              </a:rPr>
              <a:t>×10</a:t>
            </a:r>
            <a:r>
              <a:rPr lang="en-US" altLang="en-US" sz="1600" baseline="30000">
                <a:latin typeface="Times New Roman" panose="02020603050405020304" pitchFamily="18" charset="0"/>
                <a:cs typeface="Times New Roman" panose="02020603050405020304" pitchFamily="18" charset="0"/>
              </a:rPr>
              <a:t>4</a:t>
            </a:r>
            <a:r>
              <a:rPr lang="en-US" altLang="en-US" sz="1600">
                <a:latin typeface="Times New Roman" panose="02020603050405020304" pitchFamily="18" charset="0"/>
                <a:cs typeface="Times New Roman" panose="02020603050405020304" pitchFamily="18" charset="0"/>
              </a:rPr>
              <a:t> K</a:t>
            </a:r>
          </a:p>
        </p:txBody>
      </p:sp>
      <p:pic>
        <p:nvPicPr>
          <p:cNvPr id="2" name="Picture 1"/>
          <p:cNvPicPr>
            <a:picLocks noChangeAspect="1"/>
          </p:cNvPicPr>
          <p:nvPr/>
        </p:nvPicPr>
        <p:blipFill>
          <a:blip r:embed="rId6"/>
          <a:stretch>
            <a:fillRect/>
          </a:stretch>
        </p:blipFill>
        <p:spPr>
          <a:xfrm>
            <a:off x="184438" y="613953"/>
            <a:ext cx="5505550" cy="3605349"/>
          </a:xfrm>
          <a:prstGeom prst="rect">
            <a:avLst/>
          </a:prstGeom>
          <a:ln>
            <a:noFill/>
          </a:ln>
        </p:spPr>
      </p:pic>
    </p:spTree>
    <p:extLst>
      <p:ext uri="{BB962C8B-B14F-4D97-AF65-F5344CB8AC3E}">
        <p14:creationId xmlns:p14="http://schemas.microsoft.com/office/powerpoint/2010/main" val="18814311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Syllabus</a:t>
            </a:r>
          </a:p>
        </p:txBody>
      </p:sp>
      <p:sp>
        <p:nvSpPr>
          <p:cNvPr id="5" name="Rectangle 4"/>
          <p:cNvSpPr/>
          <p:nvPr/>
        </p:nvSpPr>
        <p:spPr>
          <a:xfrm>
            <a:off x="748291" y="1194801"/>
            <a:ext cx="10695418" cy="4401205"/>
          </a:xfrm>
          <a:prstGeom prst="rect">
            <a:avLst/>
          </a:prstGeom>
          <a:ln w="22225">
            <a:solidFill>
              <a:schemeClr val="tx1"/>
            </a:solidFill>
          </a:ln>
        </p:spPr>
        <p:txBody>
          <a:bodyPr wrap="square">
            <a:spAutoFit/>
          </a:bodyPr>
          <a:lstStyle/>
          <a:p>
            <a:pPr marL="342900" indent="-342900">
              <a:buFont typeface="Wingdings" panose="05000000000000000000" pitchFamily="2" charset="2"/>
              <a:buChar char="ü"/>
            </a:pPr>
            <a:r>
              <a:rPr lang="en-US" sz="2800" b="1" dirty="0"/>
              <a:t>Free electron theory (Introduction). </a:t>
            </a:r>
          </a:p>
          <a:p>
            <a:pPr marL="342900" indent="-342900">
              <a:buFont typeface="Wingdings" panose="05000000000000000000" pitchFamily="2" charset="2"/>
              <a:buChar char="ü"/>
            </a:pPr>
            <a:r>
              <a:rPr lang="en-US" sz="2800" b="1" dirty="0"/>
              <a:t>Diffusion and drift current (qualitative). </a:t>
            </a:r>
          </a:p>
          <a:p>
            <a:pPr marL="342900" indent="-342900">
              <a:buFont typeface="Wingdings" panose="05000000000000000000" pitchFamily="2" charset="2"/>
              <a:buChar char="ü"/>
            </a:pPr>
            <a:r>
              <a:rPr lang="en-US" sz="2800" dirty="0"/>
              <a:t>Fermi energy, Fermi-Dirac distribution function. </a:t>
            </a:r>
          </a:p>
          <a:p>
            <a:pPr marL="342900" indent="-342900">
              <a:buFont typeface="Wingdings" panose="05000000000000000000" pitchFamily="2" charset="2"/>
              <a:buChar char="ü"/>
            </a:pPr>
            <a:r>
              <a:rPr lang="en-US" sz="2800" dirty="0"/>
              <a:t>Band theory of solids - formation of allowed and forbidden energy bands. </a:t>
            </a:r>
          </a:p>
          <a:p>
            <a:pPr marL="342900" indent="-342900">
              <a:buFont typeface="Wingdings" panose="05000000000000000000" pitchFamily="2" charset="2"/>
              <a:buChar char="ü"/>
            </a:pPr>
            <a:r>
              <a:rPr lang="en-US" sz="2800" dirty="0"/>
              <a:t>Semiconductors and insulators, Fermi level for intrinsic and extrinsic semiconductors. </a:t>
            </a:r>
          </a:p>
          <a:p>
            <a:pPr marL="342900" indent="-342900">
              <a:buFont typeface="Wingdings" panose="05000000000000000000" pitchFamily="2" charset="2"/>
              <a:buChar char="ü"/>
            </a:pPr>
            <a:r>
              <a:rPr lang="en-US" sz="2800" dirty="0"/>
              <a:t>Direct and indirect band gap semiconductors.</a:t>
            </a:r>
          </a:p>
          <a:p>
            <a:pPr marL="342900" indent="-342900">
              <a:buFont typeface="Wingdings" panose="05000000000000000000" pitchFamily="2" charset="2"/>
              <a:buChar char="ü"/>
            </a:pPr>
            <a:r>
              <a:rPr lang="en-US" sz="2800" dirty="0"/>
              <a:t>Concept of effective mass - electrons and holes. </a:t>
            </a:r>
          </a:p>
          <a:p>
            <a:pPr marL="342900" indent="-342900">
              <a:buFont typeface="Wingdings" panose="05000000000000000000" pitchFamily="2" charset="2"/>
              <a:buChar char="ü"/>
            </a:pPr>
            <a:r>
              <a:rPr lang="en-US" sz="2800" dirty="0"/>
              <a:t>Hall effect (with derivation). </a:t>
            </a:r>
          </a:p>
        </p:txBody>
      </p:sp>
    </p:spTree>
    <p:extLst>
      <p:ext uri="{BB962C8B-B14F-4D97-AF65-F5344CB8AC3E}">
        <p14:creationId xmlns:p14="http://schemas.microsoft.com/office/powerpoint/2010/main" val="190291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1961" y="1472928"/>
            <a:ext cx="10145581" cy="4314542"/>
          </a:xfrm>
          <a:prstGeom prst="rect">
            <a:avLst/>
          </a:prstGeom>
        </p:spPr>
      </p:pic>
      <p:sp>
        <p:nvSpPr>
          <p:cNvPr id="6" name="Rectangle 5"/>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err="1"/>
              <a:t>Wiedemann</a:t>
            </a:r>
            <a:r>
              <a:rPr lang="en-US" sz="3600" dirty="0"/>
              <a:t>-Franz law</a:t>
            </a:r>
            <a:endParaRPr lang="en-US" sz="3600" b="1" dirty="0"/>
          </a:p>
        </p:txBody>
      </p:sp>
    </p:spTree>
    <p:extLst>
      <p:ext uri="{BB962C8B-B14F-4D97-AF65-F5344CB8AC3E}">
        <p14:creationId xmlns:p14="http://schemas.microsoft.com/office/powerpoint/2010/main" val="3611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31142" y="493236"/>
            <a:ext cx="9696532" cy="6276592"/>
          </a:xfrm>
          <a:prstGeom prst="rect">
            <a:avLst/>
          </a:prstGeom>
        </p:spPr>
      </p:pic>
      <p:sp>
        <p:nvSpPr>
          <p:cNvPr id="6" name="Rectangle 5"/>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err="1"/>
              <a:t>Wiedemann</a:t>
            </a:r>
            <a:r>
              <a:rPr lang="en-US" sz="3600" dirty="0"/>
              <a:t>-Franz law</a:t>
            </a:r>
            <a:endParaRPr lang="en-US" sz="3600" b="1" dirty="0"/>
          </a:p>
        </p:txBody>
      </p:sp>
    </p:spTree>
    <p:extLst>
      <p:ext uri="{BB962C8B-B14F-4D97-AF65-F5344CB8AC3E}">
        <p14:creationId xmlns:p14="http://schemas.microsoft.com/office/powerpoint/2010/main" val="673584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6FFCEEAF-4B95-53CC-079B-1E27242319D4}"/>
              </a:ext>
            </a:extLst>
          </p:cNvPr>
          <p:cNvSpPr>
            <a:spLocks noGrp="1"/>
          </p:cNvSpPr>
          <p:nvPr>
            <p:ph type="title"/>
          </p:nvPr>
        </p:nvSpPr>
        <p:spPr>
          <a:xfrm>
            <a:off x="1981200" y="274638"/>
            <a:ext cx="8229600" cy="417512"/>
          </a:xfrm>
        </p:spPr>
        <p:txBody>
          <a:bodyPr>
            <a:normAutofit fontScale="90000"/>
          </a:bodyPr>
          <a:lstStyle/>
          <a:p>
            <a:r>
              <a:rPr lang="en-US" altLang="en-US" b="1"/>
              <a:t>Statistical Distributions</a:t>
            </a:r>
            <a:endParaRPr lang="en-IN" altLang="en-US" b="1"/>
          </a:p>
        </p:txBody>
      </p:sp>
      <p:sp>
        <p:nvSpPr>
          <p:cNvPr id="7171" name="Content Placeholder 2">
            <a:extLst>
              <a:ext uri="{FF2B5EF4-FFF2-40B4-BE49-F238E27FC236}">
                <a16:creationId xmlns:a16="http://schemas.microsoft.com/office/drawing/2014/main" id="{3FFC38B0-B95D-37D2-DB52-E3881E776861}"/>
              </a:ext>
            </a:extLst>
          </p:cNvPr>
          <p:cNvSpPr>
            <a:spLocks noGrp="1"/>
          </p:cNvSpPr>
          <p:nvPr>
            <p:ph idx="1"/>
          </p:nvPr>
        </p:nvSpPr>
        <p:spPr>
          <a:xfrm>
            <a:off x="1774825" y="836614"/>
            <a:ext cx="8642350" cy="5616575"/>
          </a:xfrm>
        </p:spPr>
        <p:txBody>
          <a:bodyPr>
            <a:normAutofit lnSpcReduction="10000"/>
          </a:bodyPr>
          <a:lstStyle/>
          <a:p>
            <a:r>
              <a:rPr lang="en-US" altLang="en-US" sz="2000" b="1"/>
              <a:t>E:- total energy of the system;    N:- total number of particles in the system</a:t>
            </a:r>
          </a:p>
          <a:p>
            <a:r>
              <a:rPr lang="en-US" altLang="en-US" sz="2000" b="1"/>
              <a:t>E is distributed among N particles of the system at absolute temperature T. </a:t>
            </a:r>
          </a:p>
          <a:p>
            <a:r>
              <a:rPr lang="en-US" altLang="en-US" sz="2000" b="1"/>
              <a:t>N remains constant except for the system of photons or phonons. </a:t>
            </a:r>
          </a:p>
          <a:p>
            <a:r>
              <a:rPr lang="en-US" altLang="en-US" sz="2000" b="1">
                <a:sym typeface="Symbol" panose="05050102010706020507" pitchFamily="18" charset="2"/>
              </a:rPr>
              <a:t></a:t>
            </a:r>
            <a:r>
              <a:rPr lang="en-US" altLang="en-US" sz="2000" b="1" baseline="-25000">
                <a:sym typeface="Symbol" panose="05050102010706020507" pitchFamily="18" charset="2"/>
              </a:rPr>
              <a:t>1</a:t>
            </a:r>
            <a:r>
              <a:rPr lang="en-US" altLang="en-US" sz="2000" b="1">
                <a:sym typeface="Symbol" panose="05050102010706020507" pitchFamily="18" charset="2"/>
              </a:rPr>
              <a:t>, </a:t>
            </a:r>
            <a:r>
              <a:rPr lang="en-US" altLang="en-US" sz="2000" b="1" baseline="-25000">
                <a:sym typeface="Symbol" panose="05050102010706020507" pitchFamily="18" charset="2"/>
              </a:rPr>
              <a:t>2</a:t>
            </a:r>
            <a:r>
              <a:rPr lang="en-US" altLang="en-US" sz="2000" b="1">
                <a:sym typeface="Symbol" panose="05050102010706020507" pitchFamily="18" charset="2"/>
              </a:rPr>
              <a:t>, </a:t>
            </a:r>
            <a:r>
              <a:rPr lang="en-US" altLang="en-US" sz="2000" b="1" baseline="-25000">
                <a:sym typeface="Symbol" panose="05050102010706020507" pitchFamily="18" charset="2"/>
              </a:rPr>
              <a:t>3</a:t>
            </a:r>
            <a:r>
              <a:rPr lang="en-US" altLang="en-US" sz="2000" b="1">
                <a:sym typeface="Symbol" panose="05050102010706020507" pitchFamily="18" charset="2"/>
              </a:rPr>
              <a:t>, </a:t>
            </a:r>
            <a:r>
              <a:rPr lang="en-US" altLang="en-US" sz="2000" b="1" baseline="-25000">
                <a:sym typeface="Symbol" panose="05050102010706020507" pitchFamily="18" charset="2"/>
              </a:rPr>
              <a:t>4</a:t>
            </a:r>
            <a:r>
              <a:rPr lang="en-US" altLang="en-US" sz="2000" b="1">
                <a:sym typeface="Symbol" panose="05050102010706020507" pitchFamily="18" charset="2"/>
              </a:rPr>
              <a:t>, </a:t>
            </a:r>
            <a:r>
              <a:rPr lang="en-US" altLang="en-US" sz="2000" b="1" baseline="-25000">
                <a:sym typeface="Symbol" panose="05050102010706020507" pitchFamily="18" charset="2"/>
              </a:rPr>
              <a:t>5</a:t>
            </a:r>
            <a:r>
              <a:rPr lang="en-US" altLang="en-US" sz="2000" b="1">
                <a:sym typeface="Symbol" panose="05050102010706020507" pitchFamily="18" charset="2"/>
              </a:rPr>
              <a:t>, </a:t>
            </a:r>
            <a:r>
              <a:rPr lang="en-US" altLang="en-US" sz="2000" b="1" baseline="-25000">
                <a:sym typeface="Symbol" panose="05050102010706020507" pitchFamily="18" charset="2"/>
              </a:rPr>
              <a:t>6</a:t>
            </a:r>
            <a:r>
              <a:rPr lang="en-US" altLang="en-US" sz="2000" b="1">
                <a:sym typeface="Symbol" panose="05050102010706020507" pitchFamily="18" charset="2"/>
              </a:rPr>
              <a:t>,        …….., </a:t>
            </a:r>
            <a:r>
              <a:rPr lang="en-US" altLang="en-US" sz="2000" b="1" baseline="-25000">
                <a:sym typeface="Symbol" panose="05050102010706020507" pitchFamily="18" charset="2"/>
              </a:rPr>
              <a:t>n</a:t>
            </a:r>
            <a:r>
              <a:rPr lang="en-US" altLang="en-US" sz="2000" b="1">
                <a:sym typeface="Symbol" panose="05050102010706020507" pitchFamily="18" charset="2"/>
              </a:rPr>
              <a:t> </a:t>
            </a:r>
          </a:p>
          <a:p>
            <a:r>
              <a:rPr lang="en-US" altLang="en-US" sz="2000" b="1">
                <a:sym typeface="Symbol" panose="05050102010706020507" pitchFamily="18" charset="2"/>
              </a:rPr>
              <a:t> n</a:t>
            </a:r>
            <a:r>
              <a:rPr lang="en-US" altLang="en-US" sz="2000" b="1" baseline="-25000">
                <a:sym typeface="Symbol" panose="05050102010706020507" pitchFamily="18" charset="2"/>
              </a:rPr>
              <a:t>1</a:t>
            </a:r>
            <a:r>
              <a:rPr lang="en-US" altLang="en-US" sz="2000" b="1">
                <a:sym typeface="Symbol" panose="05050102010706020507" pitchFamily="18" charset="2"/>
              </a:rPr>
              <a:t>, n</a:t>
            </a:r>
            <a:r>
              <a:rPr lang="en-US" altLang="en-US" sz="2000" b="1" baseline="-25000">
                <a:sym typeface="Symbol" panose="05050102010706020507" pitchFamily="18" charset="2"/>
              </a:rPr>
              <a:t>2</a:t>
            </a:r>
            <a:r>
              <a:rPr lang="en-US" altLang="en-US" sz="2000" b="1">
                <a:sym typeface="Symbol" panose="05050102010706020507" pitchFamily="18" charset="2"/>
              </a:rPr>
              <a:t>, n</a:t>
            </a:r>
            <a:r>
              <a:rPr lang="en-US" altLang="en-US" sz="2000" b="1" baseline="-25000">
                <a:sym typeface="Symbol" panose="05050102010706020507" pitchFamily="18" charset="2"/>
              </a:rPr>
              <a:t>3</a:t>
            </a:r>
            <a:r>
              <a:rPr lang="en-US" altLang="en-US" sz="2000" b="1">
                <a:sym typeface="Symbol" panose="05050102010706020507" pitchFamily="18" charset="2"/>
              </a:rPr>
              <a:t>, n</a:t>
            </a:r>
            <a:r>
              <a:rPr lang="en-US" altLang="en-US" sz="2000" b="1" baseline="-25000">
                <a:sym typeface="Symbol" panose="05050102010706020507" pitchFamily="18" charset="2"/>
              </a:rPr>
              <a:t>4</a:t>
            </a:r>
            <a:r>
              <a:rPr lang="en-US" altLang="en-US" sz="2000" b="1">
                <a:sym typeface="Symbol" panose="05050102010706020507" pitchFamily="18" charset="2"/>
              </a:rPr>
              <a:t>, n</a:t>
            </a:r>
            <a:r>
              <a:rPr lang="en-US" altLang="en-US" sz="2000" b="1" baseline="-25000">
                <a:sym typeface="Symbol" panose="05050102010706020507" pitchFamily="18" charset="2"/>
              </a:rPr>
              <a:t>5</a:t>
            </a:r>
            <a:r>
              <a:rPr lang="en-US" altLang="en-US" sz="2000" b="1">
                <a:sym typeface="Symbol" panose="05050102010706020507" pitchFamily="18" charset="2"/>
              </a:rPr>
              <a:t>, n</a:t>
            </a:r>
            <a:r>
              <a:rPr lang="en-US" altLang="en-US" sz="2000" b="1" baseline="-25000">
                <a:sym typeface="Symbol" panose="05050102010706020507" pitchFamily="18" charset="2"/>
              </a:rPr>
              <a:t>6</a:t>
            </a:r>
            <a:r>
              <a:rPr lang="en-US" altLang="en-US" sz="2000" b="1">
                <a:sym typeface="Symbol" panose="05050102010706020507" pitchFamily="18" charset="2"/>
              </a:rPr>
              <a:t>, …………, n</a:t>
            </a:r>
            <a:r>
              <a:rPr lang="en-US" altLang="en-US" sz="2000" b="1" baseline="-25000">
                <a:sym typeface="Symbol" panose="05050102010706020507" pitchFamily="18" charset="2"/>
              </a:rPr>
              <a:t>n</a:t>
            </a:r>
            <a:endParaRPr lang="en-US" altLang="en-US" sz="2000" b="1" baseline="30000">
              <a:sym typeface="Symbol" panose="05050102010706020507" pitchFamily="18" charset="2"/>
            </a:endParaRPr>
          </a:p>
          <a:p>
            <a:r>
              <a:rPr lang="en-IN" altLang="en-US" sz="2000" b="1"/>
              <a:t>E = n</a:t>
            </a:r>
            <a:r>
              <a:rPr lang="en-IN" altLang="en-US" sz="2000" b="1" baseline="-25000"/>
              <a:t>1</a:t>
            </a:r>
            <a:r>
              <a:rPr lang="en-US" altLang="en-US" sz="2000" b="1">
                <a:sym typeface="Symbol" panose="05050102010706020507" pitchFamily="18" charset="2"/>
              </a:rPr>
              <a:t></a:t>
            </a:r>
            <a:r>
              <a:rPr lang="en-US" altLang="en-US" sz="2000" b="1" baseline="-25000">
                <a:sym typeface="Symbol" panose="05050102010706020507" pitchFamily="18" charset="2"/>
              </a:rPr>
              <a:t>1</a:t>
            </a:r>
            <a:r>
              <a:rPr lang="en-US" altLang="en-US" sz="2000" b="1">
                <a:sym typeface="Symbol" panose="05050102010706020507" pitchFamily="18" charset="2"/>
              </a:rPr>
              <a:t>+ n</a:t>
            </a:r>
            <a:r>
              <a:rPr lang="en-US" altLang="en-US" sz="2000" b="1" baseline="-25000">
                <a:sym typeface="Symbol" panose="05050102010706020507" pitchFamily="18" charset="2"/>
              </a:rPr>
              <a:t>2</a:t>
            </a:r>
            <a:r>
              <a:rPr lang="en-US" altLang="en-US" sz="2000" b="1">
                <a:sym typeface="Symbol" panose="05050102010706020507" pitchFamily="18" charset="2"/>
              </a:rPr>
              <a:t></a:t>
            </a:r>
            <a:r>
              <a:rPr lang="en-US" altLang="en-US" sz="2000" b="1" baseline="-25000">
                <a:sym typeface="Symbol" panose="05050102010706020507" pitchFamily="18" charset="2"/>
              </a:rPr>
              <a:t>2</a:t>
            </a:r>
            <a:r>
              <a:rPr lang="en-US" altLang="en-US" sz="2000" b="1">
                <a:sym typeface="Symbol" panose="05050102010706020507" pitchFamily="18" charset="2"/>
              </a:rPr>
              <a:t>+ n</a:t>
            </a:r>
            <a:r>
              <a:rPr lang="en-US" altLang="en-US" sz="2000" b="1" baseline="-25000">
                <a:sym typeface="Symbol" panose="05050102010706020507" pitchFamily="18" charset="2"/>
              </a:rPr>
              <a:t>3</a:t>
            </a:r>
            <a:r>
              <a:rPr lang="en-US" altLang="en-US" sz="2000" b="1">
                <a:sym typeface="Symbol" panose="05050102010706020507" pitchFamily="18" charset="2"/>
              </a:rPr>
              <a:t></a:t>
            </a:r>
            <a:r>
              <a:rPr lang="en-US" altLang="en-US" sz="2000" b="1" baseline="-25000">
                <a:sym typeface="Symbol" panose="05050102010706020507" pitchFamily="18" charset="2"/>
              </a:rPr>
              <a:t>3</a:t>
            </a:r>
            <a:r>
              <a:rPr lang="en-US" altLang="en-US" sz="2000" b="1">
                <a:sym typeface="Symbol" panose="05050102010706020507" pitchFamily="18" charset="2"/>
              </a:rPr>
              <a:t>+ n</a:t>
            </a:r>
            <a:r>
              <a:rPr lang="en-US" altLang="en-US" sz="2000" b="1" baseline="-25000">
                <a:sym typeface="Symbol" panose="05050102010706020507" pitchFamily="18" charset="2"/>
              </a:rPr>
              <a:t>4</a:t>
            </a:r>
            <a:r>
              <a:rPr lang="en-US" altLang="en-US" sz="2000" b="1">
                <a:sym typeface="Symbol" panose="05050102010706020507" pitchFamily="18" charset="2"/>
              </a:rPr>
              <a:t></a:t>
            </a:r>
            <a:r>
              <a:rPr lang="en-US" altLang="en-US" sz="2000" b="1" baseline="-25000">
                <a:sym typeface="Symbol" panose="05050102010706020507" pitchFamily="18" charset="2"/>
              </a:rPr>
              <a:t>4</a:t>
            </a:r>
            <a:r>
              <a:rPr lang="en-US" altLang="en-US" sz="2000" b="1">
                <a:sym typeface="Symbol" panose="05050102010706020507" pitchFamily="18" charset="2"/>
              </a:rPr>
              <a:t>+        ……..+ n</a:t>
            </a:r>
            <a:r>
              <a:rPr lang="en-US" altLang="en-US" sz="2000" b="1" baseline="-25000">
                <a:sym typeface="Symbol" panose="05050102010706020507" pitchFamily="18" charset="2"/>
              </a:rPr>
              <a:t>n</a:t>
            </a:r>
            <a:r>
              <a:rPr lang="en-US" altLang="en-US" sz="2000" b="1">
                <a:sym typeface="Symbol" panose="05050102010706020507" pitchFamily="18" charset="2"/>
              </a:rPr>
              <a:t></a:t>
            </a:r>
            <a:r>
              <a:rPr lang="en-US" altLang="en-US" sz="2000" b="1" baseline="-25000">
                <a:sym typeface="Symbol" panose="05050102010706020507" pitchFamily="18" charset="2"/>
              </a:rPr>
              <a:t>n </a:t>
            </a:r>
          </a:p>
          <a:p>
            <a:r>
              <a:rPr lang="en-US" altLang="en-US" sz="2000" b="1">
                <a:sym typeface="Symbol" panose="05050102010706020507" pitchFamily="18" charset="2"/>
              </a:rPr>
              <a:t>N = n</a:t>
            </a:r>
            <a:r>
              <a:rPr lang="en-US" altLang="en-US" sz="2000" b="1" baseline="-25000">
                <a:sym typeface="Symbol" panose="05050102010706020507" pitchFamily="18" charset="2"/>
              </a:rPr>
              <a:t>1</a:t>
            </a:r>
            <a:r>
              <a:rPr lang="en-US" altLang="en-US" sz="2000" b="1">
                <a:sym typeface="Symbol" panose="05050102010706020507" pitchFamily="18" charset="2"/>
              </a:rPr>
              <a:t>, n</a:t>
            </a:r>
            <a:r>
              <a:rPr lang="en-US" altLang="en-US" sz="2000" b="1" baseline="-25000">
                <a:sym typeface="Symbol" panose="05050102010706020507" pitchFamily="18" charset="2"/>
              </a:rPr>
              <a:t>2</a:t>
            </a:r>
            <a:r>
              <a:rPr lang="en-US" altLang="en-US" sz="2000" b="1">
                <a:sym typeface="Symbol" panose="05050102010706020507" pitchFamily="18" charset="2"/>
              </a:rPr>
              <a:t>, n</a:t>
            </a:r>
            <a:r>
              <a:rPr lang="en-US" altLang="en-US" sz="2000" b="1" baseline="-25000">
                <a:sym typeface="Symbol" panose="05050102010706020507" pitchFamily="18" charset="2"/>
              </a:rPr>
              <a:t>3</a:t>
            </a:r>
            <a:r>
              <a:rPr lang="en-US" altLang="en-US" sz="2000" b="1">
                <a:sym typeface="Symbol" panose="05050102010706020507" pitchFamily="18" charset="2"/>
              </a:rPr>
              <a:t>, n</a:t>
            </a:r>
            <a:r>
              <a:rPr lang="en-US" altLang="en-US" sz="2000" b="1" baseline="-25000">
                <a:sym typeface="Symbol" panose="05050102010706020507" pitchFamily="18" charset="2"/>
              </a:rPr>
              <a:t>4</a:t>
            </a:r>
            <a:r>
              <a:rPr lang="en-US" altLang="en-US" sz="2000" b="1">
                <a:sym typeface="Symbol" panose="05050102010706020507" pitchFamily="18" charset="2"/>
              </a:rPr>
              <a:t>, n</a:t>
            </a:r>
            <a:r>
              <a:rPr lang="en-US" altLang="en-US" sz="2000" b="1" baseline="-25000">
                <a:sym typeface="Symbol" panose="05050102010706020507" pitchFamily="18" charset="2"/>
              </a:rPr>
              <a:t>5</a:t>
            </a:r>
            <a:r>
              <a:rPr lang="en-US" altLang="en-US" sz="2000" b="1">
                <a:sym typeface="Symbol" panose="05050102010706020507" pitchFamily="18" charset="2"/>
              </a:rPr>
              <a:t>, n</a:t>
            </a:r>
            <a:r>
              <a:rPr lang="en-US" altLang="en-US" sz="2000" b="1" baseline="-25000">
                <a:sym typeface="Symbol" panose="05050102010706020507" pitchFamily="18" charset="2"/>
              </a:rPr>
              <a:t>6</a:t>
            </a:r>
            <a:r>
              <a:rPr lang="en-US" altLang="en-US" sz="2000" b="1">
                <a:sym typeface="Symbol" panose="05050102010706020507" pitchFamily="18" charset="2"/>
              </a:rPr>
              <a:t>, …………, n</a:t>
            </a:r>
            <a:r>
              <a:rPr lang="en-US" altLang="en-US" sz="2000" b="1" baseline="-25000">
                <a:sym typeface="Symbol" panose="05050102010706020507" pitchFamily="18" charset="2"/>
              </a:rPr>
              <a:t>n</a:t>
            </a:r>
          </a:p>
          <a:p>
            <a:r>
              <a:rPr lang="en-US" altLang="en-US" sz="2000" b="1">
                <a:sym typeface="Symbol" panose="05050102010706020507" pitchFamily="18" charset="2"/>
              </a:rPr>
              <a:t>The number of particles n( ) with energy </a:t>
            </a:r>
          </a:p>
          <a:p>
            <a:r>
              <a:rPr lang="en-US" altLang="en-US" sz="2000" b="1"/>
              <a:t>And n(</a:t>
            </a:r>
            <a:r>
              <a:rPr lang="en-US" altLang="en-US" sz="2000" b="1">
                <a:sym typeface="Symbol" panose="05050102010706020507" pitchFamily="18" charset="2"/>
              </a:rPr>
              <a:t>) = g() f(), </a:t>
            </a:r>
          </a:p>
          <a:p>
            <a:r>
              <a:rPr lang="en-US" altLang="en-US" sz="2000" b="1">
                <a:sym typeface="Symbol" panose="05050102010706020507" pitchFamily="18" charset="2"/>
              </a:rPr>
              <a:t>where f() is distribution function. It gives average number of particles in each state of energy  i.e. the probability of occupancy of each state of energy  and </a:t>
            </a:r>
          </a:p>
          <a:p>
            <a:r>
              <a:rPr lang="en-US" altLang="en-US" sz="2000" b="1">
                <a:sym typeface="Symbol" panose="05050102010706020507" pitchFamily="18" charset="2"/>
              </a:rPr>
              <a:t>G() is the number of states in the energy .  Statistical weight corresponding to each energy .</a:t>
            </a:r>
          </a:p>
          <a:p>
            <a:r>
              <a:rPr lang="en-US" altLang="en-US" sz="2000" b="1">
                <a:sym typeface="Symbol" panose="05050102010706020507" pitchFamily="18" charset="2"/>
              </a:rPr>
              <a:t>For continuous distribution g() is replaced by g()d . And the number of states with an energy between  and +d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BFAAE3E9-861B-9668-697D-01C3D79E1675}"/>
              </a:ext>
            </a:extLst>
          </p:cNvPr>
          <p:cNvSpPr>
            <a:spLocks noGrp="1"/>
          </p:cNvSpPr>
          <p:nvPr>
            <p:ph type="title"/>
          </p:nvPr>
        </p:nvSpPr>
        <p:spPr/>
        <p:txBody>
          <a:bodyPr/>
          <a:lstStyle/>
          <a:p>
            <a:r>
              <a:rPr lang="en-US" altLang="en-US" b="1"/>
              <a:t>Statistical distributions</a:t>
            </a:r>
            <a:endParaRPr lang="en-IN" altLang="en-US" b="1"/>
          </a:p>
        </p:txBody>
      </p:sp>
      <p:sp>
        <p:nvSpPr>
          <p:cNvPr id="8195" name="Content Placeholder 2">
            <a:extLst>
              <a:ext uri="{FF2B5EF4-FFF2-40B4-BE49-F238E27FC236}">
                <a16:creationId xmlns:a16="http://schemas.microsoft.com/office/drawing/2014/main" id="{52B5A0C1-054D-B880-0D07-C58214B60318}"/>
              </a:ext>
            </a:extLst>
          </p:cNvPr>
          <p:cNvSpPr>
            <a:spLocks noGrp="1"/>
          </p:cNvSpPr>
          <p:nvPr>
            <p:ph idx="1"/>
          </p:nvPr>
        </p:nvSpPr>
        <p:spPr/>
        <p:txBody>
          <a:bodyPr/>
          <a:lstStyle/>
          <a:p>
            <a:r>
              <a:rPr lang="en-IN" altLang="en-US" b="1"/>
              <a:t>Maxwell–Boltzmann statistics</a:t>
            </a:r>
          </a:p>
          <a:p>
            <a:r>
              <a:rPr lang="en-IN" altLang="en-US" b="1"/>
              <a:t>Bose–Einstein statistics</a:t>
            </a:r>
          </a:p>
          <a:p>
            <a:r>
              <a:rPr lang="en-IN" altLang="en-US" b="1"/>
              <a:t>Fermi–Dirac statistics</a:t>
            </a:r>
          </a:p>
          <a:p>
            <a:endParaRPr lang="en-I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02A65F6-6D00-08C5-9617-D321D3A37CC0}"/>
              </a:ext>
            </a:extLst>
          </p:cNvPr>
          <p:cNvSpPr>
            <a:spLocks noGrp="1"/>
          </p:cNvSpPr>
          <p:nvPr>
            <p:ph type="title"/>
          </p:nvPr>
        </p:nvSpPr>
        <p:spPr/>
        <p:txBody>
          <a:bodyPr/>
          <a:lstStyle/>
          <a:p>
            <a:r>
              <a:rPr lang="en-US" altLang="en-US" b="1"/>
              <a:t>Statistical Distributions</a:t>
            </a:r>
            <a:endParaRPr lang="en-IN" altLang="en-US" b="1"/>
          </a:p>
        </p:txBody>
      </p:sp>
      <p:sp>
        <p:nvSpPr>
          <p:cNvPr id="9219" name="Content Placeholder 2">
            <a:extLst>
              <a:ext uri="{FF2B5EF4-FFF2-40B4-BE49-F238E27FC236}">
                <a16:creationId xmlns:a16="http://schemas.microsoft.com/office/drawing/2014/main" id="{1082D98D-1452-BCCD-A4BE-6A6CF8F01ED8}"/>
              </a:ext>
            </a:extLst>
          </p:cNvPr>
          <p:cNvSpPr>
            <a:spLocks noGrp="1"/>
          </p:cNvSpPr>
          <p:nvPr>
            <p:ph idx="1"/>
          </p:nvPr>
        </p:nvSpPr>
        <p:spPr>
          <a:xfrm>
            <a:off x="1774825" y="1600201"/>
            <a:ext cx="8642350" cy="4708525"/>
          </a:xfrm>
        </p:spPr>
        <p:txBody>
          <a:bodyPr/>
          <a:lstStyle/>
          <a:p>
            <a:r>
              <a:rPr lang="en-IN" altLang="en-US" sz="2400"/>
              <a:t>Maxwell–</a:t>
            </a:r>
            <a:r>
              <a:rPr lang="en-IN" altLang="en-US" sz="2400" b="1"/>
              <a:t>Boltzmann statistics</a:t>
            </a:r>
            <a:r>
              <a:rPr lang="en-IN" altLang="en-US" sz="2400"/>
              <a:t> describes the average distribution of non-interacting material particles over various energy states in thermal equilibrium, and is applicable when the temperature is high enough or the particle density is low enough to render quantum effects negligible.</a:t>
            </a:r>
          </a:p>
          <a:p>
            <a:r>
              <a:rPr lang="en-IN" altLang="en-US" sz="2400" b="1"/>
              <a:t>Bose</a:t>
            </a:r>
            <a:r>
              <a:rPr lang="en-IN" altLang="en-US" sz="2400"/>
              <a:t>–</a:t>
            </a:r>
            <a:r>
              <a:rPr lang="en-IN" altLang="en-US" sz="2400" b="1"/>
              <a:t>Einstein statistics</a:t>
            </a:r>
            <a:r>
              <a:rPr lang="en-IN" altLang="en-US" sz="2400"/>
              <a:t> is one of two possible ways in which a collection of non-interacting indistinguishable particles may occupy a set of available discrete energy states, at thermodynamic equilibrium.</a:t>
            </a:r>
          </a:p>
          <a:p>
            <a:r>
              <a:rPr lang="en-IN" altLang="en-US" sz="2400" b="1"/>
              <a:t>Fermi</a:t>
            </a:r>
            <a:r>
              <a:rPr lang="en-IN" altLang="en-US" sz="2400"/>
              <a:t>–</a:t>
            </a:r>
            <a:r>
              <a:rPr lang="en-IN" altLang="en-US" sz="2400" b="1"/>
              <a:t>Dirac statistics</a:t>
            </a:r>
            <a:r>
              <a:rPr lang="en-IN" altLang="en-US" sz="2400"/>
              <a:t> describe a </a:t>
            </a:r>
            <a:r>
              <a:rPr lang="en-IN" altLang="en-US" sz="2400" b="1"/>
              <a:t>distribution</a:t>
            </a:r>
            <a:r>
              <a:rPr lang="en-IN" altLang="en-US" sz="2400"/>
              <a:t> of particles over energy states in systems consisting of many identical particles that obey the Pauli exclusion principle.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32844A6D-FCB6-5F2E-2A59-E65887ABED42}"/>
              </a:ext>
            </a:extLst>
          </p:cNvPr>
          <p:cNvSpPr>
            <a:spLocks noGrp="1"/>
          </p:cNvSpPr>
          <p:nvPr>
            <p:ph type="title"/>
          </p:nvPr>
        </p:nvSpPr>
        <p:spPr>
          <a:xfrm>
            <a:off x="1981200" y="274639"/>
            <a:ext cx="8229600" cy="561975"/>
          </a:xfrm>
        </p:spPr>
        <p:txBody>
          <a:bodyPr>
            <a:normAutofit fontScale="90000"/>
          </a:bodyPr>
          <a:lstStyle/>
          <a:p>
            <a:pPr eaLnBrk="1" hangingPunct="1"/>
            <a:r>
              <a:rPr lang="en-US" altLang="en-US" b="1"/>
              <a:t>Three Statistics</a:t>
            </a:r>
            <a:endParaRPr lang="en-IN" altLang="en-US" b="1"/>
          </a:p>
        </p:txBody>
      </p:sp>
      <p:graphicFrame>
        <p:nvGraphicFramePr>
          <p:cNvPr id="4" name="Content Placeholder 3">
            <a:extLst>
              <a:ext uri="{FF2B5EF4-FFF2-40B4-BE49-F238E27FC236}">
                <a16:creationId xmlns:a16="http://schemas.microsoft.com/office/drawing/2014/main" id="{60A66C63-102D-D870-D5A4-B301EAC5A127}"/>
              </a:ext>
            </a:extLst>
          </p:cNvPr>
          <p:cNvGraphicFramePr>
            <a:graphicFrameLocks noGrp="1"/>
          </p:cNvGraphicFramePr>
          <p:nvPr>
            <p:ph idx="1"/>
          </p:nvPr>
        </p:nvGraphicFramePr>
        <p:xfrm>
          <a:off x="1730375" y="793751"/>
          <a:ext cx="8686800" cy="5329243"/>
        </p:xfrm>
        <a:graphic>
          <a:graphicData uri="http://schemas.openxmlformats.org/drawingml/2006/table">
            <a:tbl>
              <a:tblPr firstRow="1" bandRow="1">
                <a:tableStyleId>{5C22544A-7EE6-4342-B048-85BDC9FD1C3A}</a:tableStyleId>
              </a:tblPr>
              <a:tblGrid>
                <a:gridCol w="598782">
                  <a:extLst>
                    <a:ext uri="{9D8B030D-6E8A-4147-A177-3AD203B41FA5}">
                      <a16:colId xmlns:a16="http://schemas.microsoft.com/office/drawing/2014/main" val="20000"/>
                    </a:ext>
                  </a:extLst>
                </a:gridCol>
                <a:gridCol w="2573460">
                  <a:extLst>
                    <a:ext uri="{9D8B030D-6E8A-4147-A177-3AD203B41FA5}">
                      <a16:colId xmlns:a16="http://schemas.microsoft.com/office/drawing/2014/main" val="20001"/>
                    </a:ext>
                  </a:extLst>
                </a:gridCol>
                <a:gridCol w="2962577">
                  <a:extLst>
                    <a:ext uri="{9D8B030D-6E8A-4147-A177-3AD203B41FA5}">
                      <a16:colId xmlns:a16="http://schemas.microsoft.com/office/drawing/2014/main" val="20002"/>
                    </a:ext>
                  </a:extLst>
                </a:gridCol>
                <a:gridCol w="2551981">
                  <a:extLst>
                    <a:ext uri="{9D8B030D-6E8A-4147-A177-3AD203B41FA5}">
                      <a16:colId xmlns:a16="http://schemas.microsoft.com/office/drawing/2014/main" val="20003"/>
                    </a:ext>
                  </a:extLst>
                </a:gridCol>
              </a:tblGrid>
              <a:tr h="736096">
                <a:tc>
                  <a:txBody>
                    <a:bodyPr/>
                    <a:lstStyle/>
                    <a:p>
                      <a:r>
                        <a:rPr lang="en-US" sz="2000" b="1" dirty="0">
                          <a:solidFill>
                            <a:srgbClr val="C00000"/>
                          </a:solidFill>
                        </a:rPr>
                        <a:t>Sr. No.</a:t>
                      </a:r>
                      <a:endParaRPr lang="en-IN" sz="2000" b="1" dirty="0">
                        <a:solidFill>
                          <a:srgbClr val="C00000"/>
                        </a:solidFill>
                      </a:endParaRPr>
                    </a:p>
                  </a:txBody>
                  <a:tcPr marT="45700" marB="45700"/>
                </a:tc>
                <a:tc>
                  <a:txBody>
                    <a:bodyPr/>
                    <a:lstStyle/>
                    <a:p>
                      <a:r>
                        <a:rPr lang="en-US" sz="2000" b="1" dirty="0" err="1">
                          <a:solidFill>
                            <a:srgbClr val="C00000"/>
                          </a:solidFill>
                        </a:rPr>
                        <a:t>Maxwell_Boltzmann</a:t>
                      </a:r>
                      <a:r>
                        <a:rPr lang="en-US" sz="2000" b="1" baseline="0" dirty="0">
                          <a:solidFill>
                            <a:srgbClr val="C00000"/>
                          </a:solidFill>
                        </a:rPr>
                        <a:t> </a:t>
                      </a:r>
                      <a:endParaRPr lang="en-IN" sz="2000" b="1" dirty="0">
                        <a:solidFill>
                          <a:srgbClr val="C00000"/>
                        </a:solidFill>
                      </a:endParaRPr>
                    </a:p>
                  </a:txBody>
                  <a:tcPr marT="45700" marB="45700"/>
                </a:tc>
                <a:tc>
                  <a:txBody>
                    <a:bodyPr/>
                    <a:lstStyle/>
                    <a:p>
                      <a:r>
                        <a:rPr lang="en-US" sz="2000" b="1" dirty="0">
                          <a:solidFill>
                            <a:srgbClr val="C00000"/>
                          </a:solidFill>
                        </a:rPr>
                        <a:t>Bose-Einstein</a:t>
                      </a:r>
                      <a:r>
                        <a:rPr lang="en-US" sz="2000" b="1" baseline="0" dirty="0">
                          <a:solidFill>
                            <a:srgbClr val="C00000"/>
                          </a:solidFill>
                        </a:rPr>
                        <a:t> distribution</a:t>
                      </a:r>
                      <a:endParaRPr lang="en-IN" sz="2000" b="1" dirty="0">
                        <a:solidFill>
                          <a:srgbClr val="C00000"/>
                        </a:solidFill>
                      </a:endParaRPr>
                    </a:p>
                  </a:txBody>
                  <a:tcPr marT="45700" marB="45700"/>
                </a:tc>
                <a:tc>
                  <a:txBody>
                    <a:bodyPr/>
                    <a:lstStyle/>
                    <a:p>
                      <a:r>
                        <a:rPr lang="en-US" sz="2000" b="1" dirty="0">
                          <a:solidFill>
                            <a:srgbClr val="C00000"/>
                          </a:solidFill>
                        </a:rPr>
                        <a:t>Fermi-Dirac distribution </a:t>
                      </a:r>
                      <a:endParaRPr lang="en-IN" sz="2000" b="1" dirty="0">
                        <a:solidFill>
                          <a:srgbClr val="C00000"/>
                        </a:solidFill>
                      </a:endParaRPr>
                    </a:p>
                  </a:txBody>
                  <a:tcPr marT="45700" marB="45700"/>
                </a:tc>
                <a:extLst>
                  <a:ext uri="{0D108BD9-81ED-4DB2-BD59-A6C34878D82A}">
                    <a16:rowId xmlns:a16="http://schemas.microsoft.com/office/drawing/2014/main" val="10000"/>
                  </a:ext>
                </a:extLst>
              </a:tr>
              <a:tr h="387067">
                <a:tc>
                  <a:txBody>
                    <a:bodyPr/>
                    <a:lstStyle/>
                    <a:p>
                      <a:r>
                        <a:rPr lang="en-US" sz="1800" dirty="0"/>
                        <a:t>1</a:t>
                      </a:r>
                      <a:endParaRPr lang="en-IN" sz="1800" dirty="0"/>
                    </a:p>
                  </a:txBody>
                  <a:tcPr marT="45700" marB="45700"/>
                </a:tc>
                <a:tc>
                  <a:txBody>
                    <a:bodyPr/>
                    <a:lstStyle/>
                    <a:p>
                      <a:r>
                        <a:rPr lang="en-US" sz="1800" dirty="0"/>
                        <a:t>Identical particles</a:t>
                      </a:r>
                      <a:endParaRPr lang="en-IN" sz="1800" dirty="0"/>
                    </a:p>
                  </a:txBody>
                  <a:tcPr marT="45700" marB="45700"/>
                </a:tc>
                <a:tc>
                  <a:txBody>
                    <a:bodyPr/>
                    <a:lstStyle/>
                    <a:p>
                      <a:r>
                        <a:rPr lang="en-US" sz="1800" dirty="0"/>
                        <a:t>Identical particles</a:t>
                      </a:r>
                      <a:endParaRPr lang="en-IN" sz="1800" dirty="0"/>
                    </a:p>
                  </a:txBody>
                  <a:tcPr marT="45700" marB="45700"/>
                </a:tc>
                <a:tc>
                  <a:txBody>
                    <a:bodyPr/>
                    <a:lstStyle/>
                    <a:p>
                      <a:r>
                        <a:rPr lang="en-US" sz="1800" dirty="0"/>
                        <a:t>Identical particles</a:t>
                      </a:r>
                      <a:endParaRPr lang="en-IN" sz="1800" dirty="0"/>
                    </a:p>
                  </a:txBody>
                  <a:tcPr marT="45700" marB="45700"/>
                </a:tc>
                <a:extLst>
                  <a:ext uri="{0D108BD9-81ED-4DB2-BD59-A6C34878D82A}">
                    <a16:rowId xmlns:a16="http://schemas.microsoft.com/office/drawing/2014/main" val="10001"/>
                  </a:ext>
                </a:extLst>
              </a:tr>
              <a:tr h="914359">
                <a:tc>
                  <a:txBody>
                    <a:bodyPr/>
                    <a:lstStyle/>
                    <a:p>
                      <a:r>
                        <a:rPr lang="en-US" sz="1800" dirty="0"/>
                        <a:t>2</a:t>
                      </a:r>
                      <a:endParaRPr lang="en-IN" sz="1800" dirty="0"/>
                    </a:p>
                  </a:txBody>
                  <a:tcPr marT="45700" marB="45700"/>
                </a:tc>
                <a:tc>
                  <a:txBody>
                    <a:bodyPr/>
                    <a:lstStyle/>
                    <a:p>
                      <a:r>
                        <a:rPr lang="en-US" sz="1800" dirty="0"/>
                        <a:t>Molecules of gas e.g. oxygen, carbon dioxide etc.</a:t>
                      </a:r>
                      <a:endParaRPr lang="en-IN" sz="1800" dirty="0"/>
                    </a:p>
                  </a:txBody>
                  <a:tcPr marT="45700" marB="45700"/>
                </a:tc>
                <a:tc>
                  <a:txBody>
                    <a:bodyPr/>
                    <a:lstStyle/>
                    <a:p>
                      <a:r>
                        <a:rPr lang="en-US" sz="1800" b="1" dirty="0"/>
                        <a:t>Bosons</a:t>
                      </a:r>
                      <a:r>
                        <a:rPr lang="en-US" sz="1800" dirty="0"/>
                        <a:t>, particles with 0 or integral spin (1,2,3,4,5,….)</a:t>
                      </a:r>
                      <a:endParaRPr lang="en-IN" sz="1800" dirty="0"/>
                    </a:p>
                  </a:txBody>
                  <a:tcPr marT="45700" marB="45700"/>
                </a:tc>
                <a:tc>
                  <a:txBody>
                    <a:bodyPr/>
                    <a:lstStyle/>
                    <a:p>
                      <a:r>
                        <a:rPr lang="en-US" sz="1800" b="1" dirty="0"/>
                        <a:t>Fermions</a:t>
                      </a:r>
                      <a:r>
                        <a:rPr lang="en-US" sz="1800" dirty="0"/>
                        <a:t>, particles with odd half integral spins i.e. ½, 3/2, 5/2, …….. </a:t>
                      </a:r>
                      <a:endParaRPr lang="en-IN" sz="1800" dirty="0"/>
                    </a:p>
                  </a:txBody>
                  <a:tcPr marT="45700" marB="45700"/>
                </a:tc>
                <a:extLst>
                  <a:ext uri="{0D108BD9-81ED-4DB2-BD59-A6C34878D82A}">
                    <a16:rowId xmlns:a16="http://schemas.microsoft.com/office/drawing/2014/main" val="10002"/>
                  </a:ext>
                </a:extLst>
              </a:tr>
              <a:tr h="1462998">
                <a:tc>
                  <a:txBody>
                    <a:bodyPr/>
                    <a:lstStyle/>
                    <a:p>
                      <a:r>
                        <a:rPr lang="en-US" sz="1800" dirty="0"/>
                        <a:t>3</a:t>
                      </a:r>
                      <a:endParaRPr lang="en-IN" sz="1800" dirty="0"/>
                    </a:p>
                  </a:txBody>
                  <a:tcPr marT="45700" marB="45700"/>
                </a:tc>
                <a:tc>
                  <a:txBody>
                    <a:bodyPr/>
                    <a:lstStyle/>
                    <a:p>
                      <a:r>
                        <a:rPr lang="en-US" sz="1800" dirty="0"/>
                        <a:t>Do not obey Pauli’s exclusion principle, any number</a:t>
                      </a:r>
                      <a:r>
                        <a:rPr lang="en-US" sz="1800" baseline="0" dirty="0"/>
                        <a:t> of particles can exist in the same quantum state of system</a:t>
                      </a:r>
                      <a:endParaRPr lang="en-IN"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Do not obey Pauli’s exclusion principle, any number</a:t>
                      </a:r>
                      <a:r>
                        <a:rPr lang="en-US" sz="1800" baseline="0" dirty="0"/>
                        <a:t> of particles can exist in the same quantum state of system</a:t>
                      </a:r>
                      <a:endParaRPr lang="en-IN"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Obey Pauli’s exclusion principle, only one </a:t>
                      </a:r>
                      <a:r>
                        <a:rPr lang="en-US" sz="1800" dirty="0" err="1"/>
                        <a:t>fermion</a:t>
                      </a:r>
                      <a:r>
                        <a:rPr lang="en-US" sz="1800" dirty="0"/>
                        <a:t> can exist in a particular </a:t>
                      </a:r>
                      <a:r>
                        <a:rPr lang="en-US" sz="1800" baseline="0" dirty="0"/>
                        <a:t>quantum state of system</a:t>
                      </a:r>
                      <a:endParaRPr lang="en-IN" sz="1800" dirty="0"/>
                    </a:p>
                  </a:txBody>
                  <a:tcPr marT="45700" marB="45700"/>
                </a:tc>
                <a:extLst>
                  <a:ext uri="{0D108BD9-81ED-4DB2-BD59-A6C34878D82A}">
                    <a16:rowId xmlns:a16="http://schemas.microsoft.com/office/drawing/2014/main" val="10003"/>
                  </a:ext>
                </a:extLst>
              </a:tr>
              <a:tr h="640039">
                <a:tc>
                  <a:txBody>
                    <a:bodyPr/>
                    <a:lstStyle/>
                    <a:p>
                      <a:r>
                        <a:rPr lang="en-US" sz="1800" dirty="0"/>
                        <a:t>4</a:t>
                      </a:r>
                      <a:endParaRPr lang="en-IN" sz="1800" dirty="0"/>
                    </a:p>
                  </a:txBody>
                  <a:tcPr marT="45700" marB="45700"/>
                </a:tc>
                <a:tc>
                  <a:txBody>
                    <a:bodyPr/>
                    <a:lstStyle/>
                    <a:p>
                      <a:r>
                        <a:rPr lang="en-US" sz="1800" dirty="0"/>
                        <a:t>Sufficiently apart and distinguishable</a:t>
                      </a:r>
                      <a:r>
                        <a:rPr lang="en-US" sz="1800" baseline="0" dirty="0"/>
                        <a:t> </a:t>
                      </a:r>
                      <a:endParaRPr lang="en-IN" sz="1800" dirty="0"/>
                    </a:p>
                  </a:txBody>
                  <a:tcPr marT="45700" marB="45700"/>
                </a:tc>
                <a:tc>
                  <a:txBody>
                    <a:bodyPr/>
                    <a:lstStyle/>
                    <a:p>
                      <a:r>
                        <a:rPr lang="en-US" sz="1800" dirty="0"/>
                        <a:t>Indistinguishable and not sufficiently apart</a:t>
                      </a:r>
                      <a:endParaRPr lang="en-IN" sz="1800" dirty="0"/>
                    </a:p>
                  </a:txBody>
                  <a:tcPr marT="45700" marB="45700"/>
                </a:tc>
                <a:tc>
                  <a:txBody>
                    <a:bodyPr/>
                    <a:lstStyle/>
                    <a:p>
                      <a:r>
                        <a:rPr lang="en-US" sz="1800" dirty="0"/>
                        <a:t>Indistinguishable and not sufficiently apart</a:t>
                      </a:r>
                      <a:endParaRPr lang="en-IN" sz="1800" dirty="0"/>
                    </a:p>
                  </a:txBody>
                  <a:tcPr marT="45700" marB="45700"/>
                </a:tc>
                <a:extLst>
                  <a:ext uri="{0D108BD9-81ED-4DB2-BD59-A6C34878D82A}">
                    <a16:rowId xmlns:a16="http://schemas.microsoft.com/office/drawing/2014/main" val="10004"/>
                  </a:ext>
                </a:extLst>
              </a:tr>
              <a:tr h="1188679">
                <a:tc>
                  <a:txBody>
                    <a:bodyPr/>
                    <a:lstStyle/>
                    <a:p>
                      <a:r>
                        <a:rPr lang="en-US" sz="1800" dirty="0"/>
                        <a:t>5</a:t>
                      </a:r>
                      <a:endParaRPr lang="en-IN" sz="1800" dirty="0"/>
                    </a:p>
                  </a:txBody>
                  <a:tcPr marT="45700" marB="45700"/>
                </a:tc>
                <a:tc>
                  <a:txBody>
                    <a:bodyPr/>
                    <a:lstStyle/>
                    <a:p>
                      <a:r>
                        <a:rPr lang="en-US" sz="1800" dirty="0" err="1"/>
                        <a:t>Wavefunctions</a:t>
                      </a:r>
                      <a:r>
                        <a:rPr lang="en-US" sz="1800" dirty="0"/>
                        <a:t> do not</a:t>
                      </a:r>
                      <a:r>
                        <a:rPr lang="en-US" sz="1800" baseline="0" dirty="0"/>
                        <a:t> overlap or overlap to negligible extent</a:t>
                      </a:r>
                      <a:endParaRPr lang="en-IN" sz="1800" dirty="0"/>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Wavefunctions</a:t>
                      </a:r>
                      <a:r>
                        <a:rPr lang="en-US" sz="1800" dirty="0"/>
                        <a:t> o</a:t>
                      </a:r>
                      <a:r>
                        <a:rPr lang="en-US" sz="1800" baseline="0" dirty="0"/>
                        <a:t>verlaps </a:t>
                      </a:r>
                      <a:r>
                        <a:rPr lang="en-US" sz="1800" dirty="0" err="1"/>
                        <a:t>Wavefunction</a:t>
                      </a:r>
                      <a:r>
                        <a:rPr lang="en-US" sz="1800" baseline="0" dirty="0"/>
                        <a:t> of system is not affected by exchange of any pair of particles</a:t>
                      </a:r>
                      <a:endParaRPr lang="en-IN" sz="1800" dirty="0"/>
                    </a:p>
                  </a:txBody>
                  <a:tcPr marT="45700" marB="45700"/>
                </a:tc>
                <a:tc>
                  <a:txBody>
                    <a:bodyPr/>
                    <a:lstStyle/>
                    <a:p>
                      <a:r>
                        <a:rPr lang="en-US" sz="1800" dirty="0" err="1"/>
                        <a:t>Wavefunctions</a:t>
                      </a:r>
                      <a:r>
                        <a:rPr lang="en-US" sz="1800" dirty="0"/>
                        <a:t> </a:t>
                      </a:r>
                      <a:r>
                        <a:rPr lang="en-US" sz="1800" baseline="0" dirty="0"/>
                        <a:t>overlap and </a:t>
                      </a:r>
                      <a:r>
                        <a:rPr lang="en-US" sz="1800" baseline="0" dirty="0" err="1"/>
                        <a:t>wavefunction</a:t>
                      </a:r>
                      <a:r>
                        <a:rPr lang="en-US" sz="1800" baseline="0" dirty="0"/>
                        <a:t> changes sign upon exchange of any pair</a:t>
                      </a:r>
                      <a:endParaRPr lang="en-IN" sz="1800" dirty="0"/>
                    </a:p>
                  </a:txBody>
                  <a:tcPr marT="45700" marB="45700"/>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883925F-B19B-56D8-FFBD-3AAC88F805A0}"/>
              </a:ext>
            </a:extLst>
          </p:cNvPr>
          <p:cNvSpPr>
            <a:spLocks noGrp="1"/>
          </p:cNvSpPr>
          <p:nvPr>
            <p:ph type="title"/>
          </p:nvPr>
        </p:nvSpPr>
        <p:spPr>
          <a:xfrm>
            <a:off x="1981200" y="274639"/>
            <a:ext cx="8229600" cy="561975"/>
          </a:xfrm>
        </p:spPr>
        <p:txBody>
          <a:bodyPr>
            <a:normAutofit fontScale="90000"/>
          </a:bodyPr>
          <a:lstStyle/>
          <a:p>
            <a:pPr eaLnBrk="1" hangingPunct="1"/>
            <a:r>
              <a:rPr lang="en-US" altLang="en-US" b="1"/>
              <a:t>Three Statistics</a:t>
            </a:r>
            <a:endParaRPr lang="en-IN" altLang="en-US" b="1"/>
          </a:p>
        </p:txBody>
      </p:sp>
      <p:graphicFrame>
        <p:nvGraphicFramePr>
          <p:cNvPr id="4" name="Content Placeholder 3">
            <a:extLst>
              <a:ext uri="{FF2B5EF4-FFF2-40B4-BE49-F238E27FC236}">
                <a16:creationId xmlns:a16="http://schemas.microsoft.com/office/drawing/2014/main" id="{9F775E5E-2349-E50C-91DF-00A226A3D1D8}"/>
              </a:ext>
            </a:extLst>
          </p:cNvPr>
          <p:cNvGraphicFramePr>
            <a:graphicFrameLocks noGrp="1"/>
          </p:cNvGraphicFramePr>
          <p:nvPr>
            <p:ph idx="1"/>
          </p:nvPr>
        </p:nvGraphicFramePr>
        <p:xfrm>
          <a:off x="1730376" y="53975"/>
          <a:ext cx="8758239" cy="6759574"/>
        </p:xfrm>
        <a:graphic>
          <a:graphicData uri="http://schemas.openxmlformats.org/drawingml/2006/table">
            <a:tbl>
              <a:tblPr firstRow="1" bandRow="1">
                <a:tableStyleId>{5C22544A-7EE6-4342-B048-85BDC9FD1C3A}</a:tableStyleId>
              </a:tblPr>
              <a:tblGrid>
                <a:gridCol w="603707">
                  <a:extLst>
                    <a:ext uri="{9D8B030D-6E8A-4147-A177-3AD203B41FA5}">
                      <a16:colId xmlns:a16="http://schemas.microsoft.com/office/drawing/2014/main" val="20000"/>
                    </a:ext>
                  </a:extLst>
                </a:gridCol>
                <a:gridCol w="2419118">
                  <a:extLst>
                    <a:ext uri="{9D8B030D-6E8A-4147-A177-3AD203B41FA5}">
                      <a16:colId xmlns:a16="http://schemas.microsoft.com/office/drawing/2014/main" val="20001"/>
                    </a:ext>
                  </a:extLst>
                </a:gridCol>
                <a:gridCol w="2927063">
                  <a:extLst>
                    <a:ext uri="{9D8B030D-6E8A-4147-A177-3AD203B41FA5}">
                      <a16:colId xmlns:a16="http://schemas.microsoft.com/office/drawing/2014/main" val="20002"/>
                    </a:ext>
                  </a:extLst>
                </a:gridCol>
                <a:gridCol w="2808351">
                  <a:extLst>
                    <a:ext uri="{9D8B030D-6E8A-4147-A177-3AD203B41FA5}">
                      <a16:colId xmlns:a16="http://schemas.microsoft.com/office/drawing/2014/main" val="20003"/>
                    </a:ext>
                  </a:extLst>
                </a:gridCol>
              </a:tblGrid>
              <a:tr h="540936">
                <a:tc>
                  <a:txBody>
                    <a:bodyPr/>
                    <a:lstStyle/>
                    <a:p>
                      <a:r>
                        <a:rPr lang="en-US" sz="2000" b="1" dirty="0">
                          <a:solidFill>
                            <a:srgbClr val="C00000"/>
                          </a:solidFill>
                        </a:rPr>
                        <a:t>Sr. </a:t>
                      </a:r>
                      <a:endParaRPr lang="en-IN" sz="2000" b="1" dirty="0">
                        <a:solidFill>
                          <a:srgbClr val="C00000"/>
                        </a:solidFill>
                      </a:endParaRPr>
                    </a:p>
                  </a:txBody>
                  <a:tcPr marL="91441" marR="91441" marT="45710" marB="45710"/>
                </a:tc>
                <a:tc>
                  <a:txBody>
                    <a:bodyPr/>
                    <a:lstStyle/>
                    <a:p>
                      <a:r>
                        <a:rPr lang="en-US" sz="2000" b="1" dirty="0" err="1">
                          <a:solidFill>
                            <a:srgbClr val="C00000"/>
                          </a:solidFill>
                        </a:rPr>
                        <a:t>Maxwell_Boltzmann</a:t>
                      </a:r>
                      <a:r>
                        <a:rPr lang="en-US" sz="2000" b="1" baseline="0" dirty="0">
                          <a:solidFill>
                            <a:srgbClr val="C00000"/>
                          </a:solidFill>
                        </a:rPr>
                        <a:t> </a:t>
                      </a:r>
                      <a:endParaRPr lang="en-IN" sz="2000" b="1" dirty="0">
                        <a:solidFill>
                          <a:srgbClr val="C00000"/>
                        </a:solidFill>
                      </a:endParaRPr>
                    </a:p>
                  </a:txBody>
                  <a:tcPr marL="91441" marR="91441" marT="45710" marB="45710"/>
                </a:tc>
                <a:tc>
                  <a:txBody>
                    <a:bodyPr/>
                    <a:lstStyle/>
                    <a:p>
                      <a:r>
                        <a:rPr lang="en-US" sz="2000" b="1" dirty="0">
                          <a:solidFill>
                            <a:srgbClr val="C00000"/>
                          </a:solidFill>
                        </a:rPr>
                        <a:t>Bose-Einstein</a:t>
                      </a:r>
                      <a:r>
                        <a:rPr lang="en-US" sz="2000" b="1" baseline="0" dirty="0">
                          <a:solidFill>
                            <a:srgbClr val="C00000"/>
                          </a:solidFill>
                        </a:rPr>
                        <a:t> distribution</a:t>
                      </a:r>
                      <a:endParaRPr lang="en-IN" sz="2000" b="1" dirty="0">
                        <a:solidFill>
                          <a:srgbClr val="C00000"/>
                        </a:solidFill>
                      </a:endParaRPr>
                    </a:p>
                  </a:txBody>
                  <a:tcPr marL="91441" marR="91441" marT="45710" marB="45710"/>
                </a:tc>
                <a:tc>
                  <a:txBody>
                    <a:bodyPr/>
                    <a:lstStyle/>
                    <a:p>
                      <a:r>
                        <a:rPr lang="en-US" sz="2000" b="1" dirty="0">
                          <a:solidFill>
                            <a:srgbClr val="C00000"/>
                          </a:solidFill>
                        </a:rPr>
                        <a:t>Fermi-Dirac distribution </a:t>
                      </a:r>
                      <a:endParaRPr lang="en-IN" sz="2000" b="1" dirty="0">
                        <a:solidFill>
                          <a:srgbClr val="C00000"/>
                        </a:solidFill>
                      </a:endParaRPr>
                    </a:p>
                  </a:txBody>
                  <a:tcPr marL="91441" marR="91441" marT="45710" marB="45710"/>
                </a:tc>
                <a:extLst>
                  <a:ext uri="{0D108BD9-81ED-4DB2-BD59-A6C34878D82A}">
                    <a16:rowId xmlns:a16="http://schemas.microsoft.com/office/drawing/2014/main" val="10000"/>
                  </a:ext>
                </a:extLst>
              </a:tr>
              <a:tr h="1188856">
                <a:tc>
                  <a:txBody>
                    <a:bodyPr/>
                    <a:lstStyle/>
                    <a:p>
                      <a:r>
                        <a:rPr lang="en-US" sz="1800" dirty="0"/>
                        <a:t>6</a:t>
                      </a:r>
                      <a:endParaRPr lang="en-IN" sz="1800" dirty="0"/>
                    </a:p>
                  </a:txBody>
                  <a:tcPr marL="91441" marR="91441" marT="45710" marB="45710"/>
                </a:tc>
                <a:tc>
                  <a:txBody>
                    <a:bodyPr/>
                    <a:lstStyle/>
                    <a:p>
                      <a:r>
                        <a:rPr lang="en-US" sz="1800" dirty="0" err="1"/>
                        <a:t>Wavefunctions</a:t>
                      </a:r>
                      <a:r>
                        <a:rPr lang="en-US" sz="1800" dirty="0"/>
                        <a:t> do not</a:t>
                      </a:r>
                      <a:r>
                        <a:rPr lang="en-US" sz="1800" baseline="0" dirty="0"/>
                        <a:t> overlap or overlap to negligible extent</a:t>
                      </a:r>
                      <a:endParaRPr lang="en-IN" sz="1800" dirty="0"/>
                    </a:p>
                  </a:txBody>
                  <a:tcPr marL="91441" marR="91441" marT="45710" marB="457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Wavefunctions</a:t>
                      </a:r>
                      <a:r>
                        <a:rPr lang="en-US" sz="1800" dirty="0"/>
                        <a:t> o</a:t>
                      </a:r>
                      <a:r>
                        <a:rPr lang="en-US" sz="1800" baseline="0" dirty="0"/>
                        <a:t>verlaps </a:t>
                      </a:r>
                      <a:r>
                        <a:rPr lang="en-US" sz="1800" dirty="0" err="1"/>
                        <a:t>Wavefunction</a:t>
                      </a:r>
                      <a:r>
                        <a:rPr lang="en-US" sz="1800" baseline="0" dirty="0"/>
                        <a:t> of system is not affected by exchange of any pair of particles</a:t>
                      </a:r>
                      <a:endParaRPr lang="en-IN" sz="1800" dirty="0"/>
                    </a:p>
                  </a:txBody>
                  <a:tcPr marL="91441" marR="91441" marT="45710" marB="45710"/>
                </a:tc>
                <a:tc>
                  <a:txBody>
                    <a:bodyPr/>
                    <a:lstStyle/>
                    <a:p>
                      <a:r>
                        <a:rPr lang="en-US" sz="1800" dirty="0" err="1"/>
                        <a:t>Wavefunctions</a:t>
                      </a:r>
                      <a:r>
                        <a:rPr lang="en-US" sz="1800" dirty="0"/>
                        <a:t> </a:t>
                      </a:r>
                      <a:r>
                        <a:rPr lang="en-US" sz="1800" baseline="0" dirty="0"/>
                        <a:t>overlap and </a:t>
                      </a:r>
                      <a:r>
                        <a:rPr lang="en-US" sz="1800" baseline="0" dirty="0" err="1"/>
                        <a:t>wavefunction</a:t>
                      </a:r>
                      <a:r>
                        <a:rPr lang="en-US" sz="1800" baseline="0" dirty="0"/>
                        <a:t> changes sign upon exchange of any pair</a:t>
                      </a:r>
                      <a:endParaRPr lang="en-IN" sz="1800" dirty="0"/>
                    </a:p>
                  </a:txBody>
                  <a:tcPr marL="91441" marR="91441" marT="45710" marB="45710"/>
                </a:tc>
                <a:extLst>
                  <a:ext uri="{0D108BD9-81ED-4DB2-BD59-A6C34878D82A}">
                    <a16:rowId xmlns:a16="http://schemas.microsoft.com/office/drawing/2014/main" val="10001"/>
                  </a:ext>
                </a:extLst>
              </a:tr>
              <a:tr h="365778">
                <a:tc>
                  <a:txBody>
                    <a:bodyPr/>
                    <a:lstStyle/>
                    <a:p>
                      <a:r>
                        <a:rPr lang="en-US" sz="1800" dirty="0"/>
                        <a:t>7</a:t>
                      </a:r>
                      <a:endParaRPr lang="en-IN" sz="1800" dirty="0"/>
                    </a:p>
                  </a:txBody>
                  <a:tcPr marL="91441" marR="91441" marT="45710" marB="45710"/>
                </a:tc>
                <a:tc>
                  <a:txBody>
                    <a:bodyPr/>
                    <a:lstStyle/>
                    <a:p>
                      <a:r>
                        <a:rPr lang="en-US" sz="1800" dirty="0"/>
                        <a:t>---------</a:t>
                      </a:r>
                      <a:endParaRPr lang="en-IN" sz="1800" dirty="0"/>
                    </a:p>
                  </a:txBody>
                  <a:tcPr marL="91441" marR="91441" marT="45710" marB="45710"/>
                </a:tc>
                <a:tc>
                  <a:txBody>
                    <a:bodyPr/>
                    <a:lstStyle/>
                    <a:p>
                      <a:r>
                        <a:rPr lang="en-US" sz="1800" dirty="0"/>
                        <a:t>Symmetric </a:t>
                      </a:r>
                      <a:r>
                        <a:rPr lang="en-US" sz="1800" dirty="0" err="1"/>
                        <a:t>wavefunction</a:t>
                      </a:r>
                      <a:endParaRPr lang="en-IN" sz="1800" dirty="0"/>
                    </a:p>
                  </a:txBody>
                  <a:tcPr marL="91441" marR="91441" marT="45710" marB="457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Anti-Symmetric</a:t>
                      </a:r>
                      <a:endParaRPr lang="en-IN" sz="1800" dirty="0"/>
                    </a:p>
                  </a:txBody>
                  <a:tcPr marL="91441" marR="91441" marT="45710" marB="45710"/>
                </a:tc>
                <a:extLst>
                  <a:ext uri="{0D108BD9-81ED-4DB2-BD59-A6C34878D82A}">
                    <a16:rowId xmlns:a16="http://schemas.microsoft.com/office/drawing/2014/main" val="10002"/>
                  </a:ext>
                </a:extLst>
              </a:tr>
              <a:tr h="640137">
                <a:tc>
                  <a:txBody>
                    <a:bodyPr/>
                    <a:lstStyle/>
                    <a:p>
                      <a:r>
                        <a:rPr lang="en-US" sz="1800" dirty="0"/>
                        <a:t>8</a:t>
                      </a:r>
                      <a:endParaRPr lang="en-IN" sz="1800" dirty="0"/>
                    </a:p>
                  </a:txBody>
                  <a:tcPr marL="91441" marR="91441" marT="45710" marB="457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 n(</a:t>
                      </a:r>
                      <a:r>
                        <a:rPr lang="en-IN" sz="1800" kern="1200" dirty="0">
                          <a:solidFill>
                            <a:schemeClr val="dk1"/>
                          </a:solidFill>
                          <a:latin typeface="+mn-lt"/>
                          <a:ea typeface="+mn-ea"/>
                          <a:cs typeface="+mn-cs"/>
                          <a:sym typeface="Symbol"/>
                        </a:rPr>
                        <a:t></a:t>
                      </a:r>
                      <a:r>
                        <a:rPr lang="en-IN" sz="1800" kern="1200" dirty="0">
                          <a:solidFill>
                            <a:schemeClr val="dk1"/>
                          </a:solidFill>
                          <a:latin typeface="+mn-lt"/>
                          <a:ea typeface="+mn-ea"/>
                          <a:cs typeface="+mn-cs"/>
                        </a:rPr>
                        <a:t>) = A g(</a:t>
                      </a:r>
                      <a:r>
                        <a:rPr lang="en-IN" sz="1800" kern="1200" dirty="0">
                          <a:solidFill>
                            <a:schemeClr val="dk1"/>
                          </a:solidFill>
                          <a:latin typeface="+mn-lt"/>
                          <a:ea typeface="+mn-ea"/>
                          <a:cs typeface="+mn-cs"/>
                          <a:sym typeface="Symbol"/>
                        </a:rPr>
                        <a:t></a:t>
                      </a:r>
                      <a:r>
                        <a:rPr lang="en-IN" sz="1800" kern="1200" dirty="0">
                          <a:solidFill>
                            <a:schemeClr val="dk1"/>
                          </a:solidFill>
                          <a:latin typeface="+mn-lt"/>
                          <a:ea typeface="+mn-ea"/>
                          <a:cs typeface="+mn-cs"/>
                        </a:rPr>
                        <a:t>) e</a:t>
                      </a:r>
                      <a:r>
                        <a:rPr lang="en-IN" sz="1800" kern="1200" baseline="30000" dirty="0">
                          <a:solidFill>
                            <a:schemeClr val="dk1"/>
                          </a:solidFill>
                          <a:latin typeface="+mn-lt"/>
                          <a:ea typeface="+mn-ea"/>
                          <a:cs typeface="+mn-cs"/>
                        </a:rPr>
                        <a:t>-</a:t>
                      </a:r>
                      <a:r>
                        <a:rPr lang="en-IN" sz="1800" kern="1200" baseline="30000" dirty="0">
                          <a:solidFill>
                            <a:schemeClr val="dk1"/>
                          </a:solidFill>
                          <a:latin typeface="+mn-lt"/>
                          <a:ea typeface="+mn-ea"/>
                          <a:cs typeface="+mn-cs"/>
                          <a:sym typeface="Symbol"/>
                        </a:rPr>
                        <a:t></a:t>
                      </a:r>
                      <a:r>
                        <a:rPr lang="en-IN" sz="1800" kern="1200" baseline="30000" dirty="0">
                          <a:solidFill>
                            <a:schemeClr val="dk1"/>
                          </a:solidFill>
                          <a:latin typeface="+mn-lt"/>
                          <a:ea typeface="+mn-ea"/>
                          <a:cs typeface="+mn-cs"/>
                        </a:rPr>
                        <a:t>/</a:t>
                      </a:r>
                      <a:r>
                        <a:rPr lang="en-IN" sz="1800" kern="1200" baseline="30000" dirty="0" err="1">
                          <a:solidFill>
                            <a:schemeClr val="dk1"/>
                          </a:solidFill>
                          <a:latin typeface="+mn-lt"/>
                          <a:ea typeface="+mn-ea"/>
                          <a:cs typeface="+mn-cs"/>
                        </a:rPr>
                        <a:t>kT</a:t>
                      </a:r>
                      <a:r>
                        <a:rPr lang="en-IN" sz="1800" kern="1200" dirty="0">
                          <a:solidFill>
                            <a:schemeClr val="dk1"/>
                          </a:solidFill>
                          <a:latin typeface="+mn-lt"/>
                          <a:ea typeface="+mn-ea"/>
                          <a:cs typeface="+mn-cs"/>
                        </a:rPr>
                        <a:t>, g(</a:t>
                      </a:r>
                      <a:r>
                        <a:rPr lang="en-IN" sz="1800" kern="1200" dirty="0">
                          <a:solidFill>
                            <a:schemeClr val="dk1"/>
                          </a:solidFill>
                          <a:latin typeface="+mn-lt"/>
                          <a:ea typeface="+mn-ea"/>
                          <a:cs typeface="+mn-cs"/>
                          <a:sym typeface="Symbol"/>
                        </a:rPr>
                        <a:t></a:t>
                      </a:r>
                      <a:r>
                        <a:rPr lang="en-IN" sz="1800" kern="1200" dirty="0">
                          <a:solidFill>
                            <a:schemeClr val="dk1"/>
                          </a:solidFill>
                          <a:latin typeface="+mn-lt"/>
                          <a:ea typeface="+mn-ea"/>
                          <a:cs typeface="+mn-cs"/>
                        </a:rPr>
                        <a:t>) is the partition</a:t>
                      </a:r>
                      <a:r>
                        <a:rPr lang="en-IN" sz="1800" kern="1200" baseline="0" dirty="0">
                          <a:solidFill>
                            <a:schemeClr val="dk1"/>
                          </a:solidFill>
                          <a:latin typeface="+mn-lt"/>
                          <a:ea typeface="+mn-ea"/>
                          <a:cs typeface="+mn-cs"/>
                        </a:rPr>
                        <a:t> function</a:t>
                      </a:r>
                      <a:endParaRPr lang="en-IN" sz="1800" kern="1200" dirty="0">
                        <a:solidFill>
                          <a:schemeClr val="dk1"/>
                        </a:solidFill>
                        <a:latin typeface="+mn-lt"/>
                        <a:ea typeface="+mn-ea"/>
                        <a:cs typeface="+mn-cs"/>
                      </a:endParaRPr>
                    </a:p>
                  </a:txBody>
                  <a:tcPr marL="91441" marR="91441" marT="45710" marB="45710"/>
                </a:tc>
                <a:tc>
                  <a:txBody>
                    <a:bodyPr/>
                    <a:lstStyle/>
                    <a:p>
                      <a:endParaRPr lang="en-IN" sz="1800" dirty="0"/>
                    </a:p>
                  </a:txBody>
                  <a:tcPr marL="91441" marR="91441" marT="45710" marB="45710"/>
                </a:tc>
                <a:tc>
                  <a:txBody>
                    <a:bodyPr/>
                    <a:lstStyle/>
                    <a:p>
                      <a:endParaRPr lang="en-IN" sz="1800" dirty="0"/>
                    </a:p>
                  </a:txBody>
                  <a:tcPr marL="91441" marR="91441" marT="45710" marB="45710"/>
                </a:tc>
                <a:extLst>
                  <a:ext uri="{0D108BD9-81ED-4DB2-BD59-A6C34878D82A}">
                    <a16:rowId xmlns:a16="http://schemas.microsoft.com/office/drawing/2014/main" val="10003"/>
                  </a:ext>
                </a:extLst>
              </a:tr>
              <a:tr h="2286293">
                <a:tc>
                  <a:txBody>
                    <a:bodyPr/>
                    <a:lstStyle/>
                    <a:p>
                      <a:r>
                        <a:rPr lang="en-US" sz="1800" dirty="0"/>
                        <a:t>9</a:t>
                      </a:r>
                      <a:endParaRPr lang="en-IN" sz="1800" dirty="0"/>
                    </a:p>
                  </a:txBody>
                  <a:tcPr marL="91441" marR="91441" marT="45710" marB="45710"/>
                </a:tc>
                <a:tc>
                  <a:txBody>
                    <a:bodyPr/>
                    <a:lstStyle/>
                    <a:p>
                      <a:r>
                        <a:rPr lang="en-IN" sz="1800" kern="1200" dirty="0">
                          <a:solidFill>
                            <a:schemeClr val="dk1"/>
                          </a:solidFill>
                          <a:latin typeface="+mn-lt"/>
                          <a:ea typeface="+mn-ea"/>
                          <a:cs typeface="+mn-cs"/>
                        </a:rPr>
                        <a:t>Maxwell-</a:t>
                      </a:r>
                      <a:r>
                        <a:rPr lang="en-IN" sz="1800" kern="1200" dirty="0" err="1">
                          <a:solidFill>
                            <a:schemeClr val="dk1"/>
                          </a:solidFill>
                          <a:latin typeface="+mn-lt"/>
                          <a:ea typeface="+mn-ea"/>
                          <a:cs typeface="+mn-cs"/>
                        </a:rPr>
                        <a:t>Boltzman</a:t>
                      </a:r>
                      <a:r>
                        <a:rPr lang="en-IN" sz="1800" kern="1200" dirty="0">
                          <a:solidFill>
                            <a:schemeClr val="dk1"/>
                          </a:solidFill>
                          <a:latin typeface="+mn-lt"/>
                          <a:ea typeface="+mn-ea"/>
                          <a:cs typeface="+mn-cs"/>
                        </a:rPr>
                        <a:t> distribution function </a:t>
                      </a:r>
                      <a:r>
                        <a:rPr lang="en-IN" sz="1800" kern="1200" dirty="0" err="1">
                          <a:solidFill>
                            <a:schemeClr val="dk1"/>
                          </a:solidFill>
                          <a:latin typeface="+mn-lt"/>
                          <a:ea typeface="+mn-ea"/>
                          <a:cs typeface="+mn-cs"/>
                        </a:rPr>
                        <a:t>f</a:t>
                      </a:r>
                      <a:r>
                        <a:rPr lang="en-IN" sz="1800" kern="1200" baseline="-25000" dirty="0" err="1">
                          <a:solidFill>
                            <a:schemeClr val="dk1"/>
                          </a:solidFill>
                          <a:latin typeface="+mn-lt"/>
                          <a:ea typeface="+mn-ea"/>
                          <a:cs typeface="+mn-cs"/>
                        </a:rPr>
                        <a:t>MB</a:t>
                      </a:r>
                      <a:r>
                        <a:rPr lang="en-IN" sz="1800" kern="1200" dirty="0">
                          <a:solidFill>
                            <a:schemeClr val="dk1"/>
                          </a:solidFill>
                          <a:latin typeface="+mn-lt"/>
                          <a:ea typeface="+mn-ea"/>
                          <a:cs typeface="+mn-cs"/>
                        </a:rPr>
                        <a:t>(</a:t>
                      </a:r>
                      <a:r>
                        <a:rPr lang="en-IN" sz="1800" kern="1200" dirty="0">
                          <a:solidFill>
                            <a:schemeClr val="dk1"/>
                          </a:solidFill>
                          <a:latin typeface="+mn-lt"/>
                          <a:ea typeface="+mn-ea"/>
                          <a:cs typeface="+mn-cs"/>
                          <a:sym typeface="Symbol"/>
                        </a:rPr>
                        <a:t></a:t>
                      </a:r>
                      <a:r>
                        <a:rPr lang="en-IN" sz="1800" kern="1200" dirty="0">
                          <a:solidFill>
                            <a:schemeClr val="dk1"/>
                          </a:solidFill>
                          <a:latin typeface="+mn-lt"/>
                          <a:ea typeface="+mn-ea"/>
                          <a:cs typeface="+mn-cs"/>
                        </a:rPr>
                        <a:t>) = A e</a:t>
                      </a:r>
                      <a:r>
                        <a:rPr lang="en-IN" sz="1800" kern="1200" baseline="30000" dirty="0">
                          <a:solidFill>
                            <a:schemeClr val="dk1"/>
                          </a:solidFill>
                          <a:latin typeface="+mn-lt"/>
                          <a:ea typeface="+mn-ea"/>
                          <a:cs typeface="+mn-cs"/>
                        </a:rPr>
                        <a:t>-</a:t>
                      </a:r>
                      <a:r>
                        <a:rPr lang="en-IN" sz="1800" kern="1200" baseline="30000" dirty="0">
                          <a:solidFill>
                            <a:schemeClr val="dk1"/>
                          </a:solidFill>
                          <a:latin typeface="+mn-lt"/>
                          <a:ea typeface="+mn-ea"/>
                          <a:cs typeface="+mn-cs"/>
                          <a:sym typeface="Symbol"/>
                        </a:rPr>
                        <a:t></a:t>
                      </a:r>
                      <a:r>
                        <a:rPr lang="en-IN" sz="1800" kern="1200" baseline="30000" dirty="0">
                          <a:solidFill>
                            <a:schemeClr val="dk1"/>
                          </a:solidFill>
                          <a:latin typeface="+mn-lt"/>
                          <a:ea typeface="+mn-ea"/>
                          <a:cs typeface="+mn-cs"/>
                        </a:rPr>
                        <a:t>/</a:t>
                      </a:r>
                      <a:r>
                        <a:rPr lang="en-IN" sz="1800" kern="1200" baseline="30000" dirty="0" err="1">
                          <a:solidFill>
                            <a:schemeClr val="dk1"/>
                          </a:solidFill>
                          <a:latin typeface="+mn-lt"/>
                          <a:ea typeface="+mn-ea"/>
                          <a:cs typeface="+mn-cs"/>
                        </a:rPr>
                        <a:t>kT</a:t>
                      </a:r>
                      <a:r>
                        <a:rPr lang="en-IN" sz="1800" kern="1200" dirty="0">
                          <a:solidFill>
                            <a:schemeClr val="dk1"/>
                          </a:solidFill>
                          <a:latin typeface="+mn-lt"/>
                          <a:ea typeface="+mn-ea"/>
                          <a:cs typeface="+mn-cs"/>
                        </a:rPr>
                        <a:t>, constant depends on the number of particles in the system</a:t>
                      </a:r>
                      <a:endParaRPr lang="en-IN" sz="1800" dirty="0"/>
                    </a:p>
                  </a:txBody>
                  <a:tcPr marL="91441" marR="91441" marT="45710" marB="457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Bose-Einstein distribution function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 </a:t>
                      </a:r>
                      <a:r>
                        <a:rPr lang="en-US" sz="1800" dirty="0"/>
                        <a:t>Constant alpha depends on the properties of particular system</a:t>
                      </a:r>
                      <a:r>
                        <a:rPr lang="en-US" sz="1800" baseline="0" dirty="0"/>
                        <a:t> and may be a function of temperature</a:t>
                      </a:r>
                      <a:endParaRPr lang="en-IN" sz="1800" dirty="0"/>
                    </a:p>
                  </a:txBody>
                  <a:tcPr marL="91441" marR="91441" marT="45710" marB="457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Fermi-Dirac distribution function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Constant alpha depends on the properties of particular system</a:t>
                      </a:r>
                      <a:r>
                        <a:rPr lang="en-US" sz="1800" baseline="0" dirty="0"/>
                        <a:t> and may be a function of temperature</a:t>
                      </a:r>
                      <a:endParaRPr lang="en-IN" sz="1800" dirty="0"/>
                    </a:p>
                  </a:txBody>
                  <a:tcPr marL="91441" marR="91441" marT="45710" marB="45710"/>
                </a:tc>
                <a:extLst>
                  <a:ext uri="{0D108BD9-81ED-4DB2-BD59-A6C34878D82A}">
                    <a16:rowId xmlns:a16="http://schemas.microsoft.com/office/drawing/2014/main" val="10004"/>
                  </a:ext>
                </a:extLst>
              </a:tr>
              <a:tr h="1737574">
                <a:tc>
                  <a:txBody>
                    <a:bodyPr/>
                    <a:lstStyle/>
                    <a:p>
                      <a:r>
                        <a:rPr lang="en-US" sz="1800" dirty="0"/>
                        <a:t>10</a:t>
                      </a:r>
                      <a:endParaRPr lang="en-IN" sz="1800" dirty="0"/>
                    </a:p>
                  </a:txBody>
                  <a:tcPr marL="91441" marR="91441" marT="45710" marB="45710"/>
                </a:tc>
                <a:tc>
                  <a:txBody>
                    <a:bodyPr/>
                    <a:lstStyle/>
                    <a:p>
                      <a:r>
                        <a:rPr lang="en-IN" sz="1800" dirty="0"/>
                        <a:t>No limit to the number of particles per state</a:t>
                      </a:r>
                    </a:p>
                  </a:txBody>
                  <a:tcPr marL="91441" marR="91441" marT="45710" marB="45710"/>
                </a:tc>
                <a:tc>
                  <a:txBody>
                    <a:bodyPr/>
                    <a:lstStyle/>
                    <a:p>
                      <a:r>
                        <a:rPr lang="en-IN" sz="1800" dirty="0"/>
                        <a:t>No limit to</a:t>
                      </a:r>
                      <a:r>
                        <a:rPr lang="en-IN" sz="1800" baseline="0" dirty="0"/>
                        <a:t> number of particles per state, more particles per state than </a:t>
                      </a:r>
                      <a:r>
                        <a:rPr lang="en-IN" sz="1800" baseline="0" dirty="0" err="1"/>
                        <a:t>f</a:t>
                      </a:r>
                      <a:r>
                        <a:rPr lang="en-IN" sz="1800" baseline="-25000" dirty="0" err="1"/>
                        <a:t>MB</a:t>
                      </a:r>
                      <a:r>
                        <a:rPr lang="en-IN" sz="1800" baseline="0" dirty="0"/>
                        <a:t> at low energies; </a:t>
                      </a:r>
                    </a:p>
                    <a:p>
                      <a:r>
                        <a:rPr lang="en-IN" sz="1800" baseline="0" dirty="0"/>
                        <a:t>approaches </a:t>
                      </a:r>
                      <a:r>
                        <a:rPr lang="en-IN" sz="1800" baseline="0" dirty="0" err="1"/>
                        <a:t>f</a:t>
                      </a:r>
                      <a:r>
                        <a:rPr lang="en-IN" sz="1800" baseline="-25000" dirty="0" err="1"/>
                        <a:t>MB</a:t>
                      </a:r>
                      <a:r>
                        <a:rPr lang="en-IN" sz="1800" baseline="-25000" dirty="0"/>
                        <a:t> </a:t>
                      </a:r>
                      <a:r>
                        <a:rPr lang="en-IN" sz="1800" baseline="0" dirty="0"/>
                        <a:t>at high energies</a:t>
                      </a:r>
                      <a:endParaRPr lang="en-IN" sz="1800" dirty="0"/>
                    </a:p>
                  </a:txBody>
                  <a:tcPr marL="91441" marR="91441" marT="45710" marB="457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Never more than 1</a:t>
                      </a:r>
                      <a:r>
                        <a:rPr lang="en-IN" sz="1800" baseline="0" dirty="0"/>
                        <a:t> particle per state, fewer particles per state than </a:t>
                      </a:r>
                      <a:r>
                        <a:rPr lang="en-IN" sz="1800" baseline="0" dirty="0" err="1"/>
                        <a:t>f</a:t>
                      </a:r>
                      <a:r>
                        <a:rPr lang="en-IN" sz="1800" baseline="-25000" dirty="0" err="1"/>
                        <a:t>MB</a:t>
                      </a:r>
                      <a:r>
                        <a:rPr lang="en-IN" sz="1800" baseline="0" dirty="0"/>
                        <a:t> at low energies; </a:t>
                      </a:r>
                    </a:p>
                    <a:p>
                      <a:pPr marL="0" marR="0" indent="0" algn="l" defTabSz="914400" rtl="0" eaLnBrk="1" fontAlgn="auto" latinLnBrk="0" hangingPunct="1">
                        <a:lnSpc>
                          <a:spcPct val="100000"/>
                        </a:lnSpc>
                        <a:spcBef>
                          <a:spcPts val="0"/>
                        </a:spcBef>
                        <a:spcAft>
                          <a:spcPts val="0"/>
                        </a:spcAft>
                        <a:buClrTx/>
                        <a:buSzTx/>
                        <a:buFontTx/>
                        <a:buNone/>
                        <a:tabLst/>
                        <a:defRPr/>
                      </a:pPr>
                      <a:r>
                        <a:rPr lang="en-IN" sz="1800" baseline="0" dirty="0"/>
                        <a:t>approaches </a:t>
                      </a:r>
                      <a:r>
                        <a:rPr lang="en-IN" sz="1800" baseline="0" dirty="0" err="1"/>
                        <a:t>f</a:t>
                      </a:r>
                      <a:r>
                        <a:rPr lang="en-IN" sz="1800" baseline="-25000" dirty="0" err="1"/>
                        <a:t>MB</a:t>
                      </a:r>
                      <a:r>
                        <a:rPr lang="en-IN" sz="1800" baseline="-25000" dirty="0"/>
                        <a:t> </a:t>
                      </a:r>
                      <a:r>
                        <a:rPr lang="en-IN" sz="1800" baseline="0" dirty="0"/>
                        <a:t>at high energies</a:t>
                      </a:r>
                      <a:endParaRPr lang="en-IN" sz="1800" dirty="0"/>
                    </a:p>
                  </a:txBody>
                  <a:tcPr marL="91441" marR="91441" marT="45710" marB="45710"/>
                </a:tc>
                <a:extLst>
                  <a:ext uri="{0D108BD9-81ED-4DB2-BD59-A6C34878D82A}">
                    <a16:rowId xmlns:a16="http://schemas.microsoft.com/office/drawing/2014/main" val="10005"/>
                  </a:ext>
                </a:extLst>
              </a:tr>
            </a:tbl>
          </a:graphicData>
        </a:graphic>
      </p:graphicFrame>
      <p:sp>
        <p:nvSpPr>
          <p:cNvPr id="12328" name="Rectangle 2">
            <a:extLst>
              <a:ext uri="{FF2B5EF4-FFF2-40B4-BE49-F238E27FC236}">
                <a16:creationId xmlns:a16="http://schemas.microsoft.com/office/drawing/2014/main" id="{A7A59FEF-85B8-449E-FB1B-878E3B47184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IN" altLang="en-US"/>
          </a:p>
        </p:txBody>
      </p:sp>
      <p:sp>
        <p:nvSpPr>
          <p:cNvPr id="12329" name="Rectangle 4">
            <a:extLst>
              <a:ext uri="{FF2B5EF4-FFF2-40B4-BE49-F238E27FC236}">
                <a16:creationId xmlns:a16="http://schemas.microsoft.com/office/drawing/2014/main" id="{9B84EA5E-9A40-5B39-9B57-64CACB8A209E}"/>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IN" altLang="en-US"/>
          </a:p>
        </p:txBody>
      </p:sp>
      <p:pic>
        <p:nvPicPr>
          <p:cNvPr id="12330" name="Picture 3">
            <a:extLst>
              <a:ext uri="{FF2B5EF4-FFF2-40B4-BE49-F238E27FC236}">
                <a16:creationId xmlns:a16="http://schemas.microsoft.com/office/drawing/2014/main" id="{E1B18222-5754-30A8-2028-47F559F4476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450" y="3429000"/>
            <a:ext cx="18669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1" name="Picture 1">
            <a:extLst>
              <a:ext uri="{FF2B5EF4-FFF2-40B4-BE49-F238E27FC236}">
                <a16:creationId xmlns:a16="http://schemas.microsoft.com/office/drawing/2014/main" id="{C3205222-7FA9-7601-B68E-868986210C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1025" y="3284538"/>
            <a:ext cx="2019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A2AB5BB2-8754-11D0-7BC1-A9016A3D6107}"/>
              </a:ext>
            </a:extLst>
          </p:cNvPr>
          <p:cNvSpPr>
            <a:spLocks noGrp="1"/>
          </p:cNvSpPr>
          <p:nvPr>
            <p:ph type="title"/>
          </p:nvPr>
        </p:nvSpPr>
        <p:spPr>
          <a:xfrm>
            <a:off x="1981200" y="274639"/>
            <a:ext cx="8229600" cy="706437"/>
          </a:xfrm>
        </p:spPr>
        <p:txBody>
          <a:bodyPr/>
          <a:lstStyle/>
          <a:p>
            <a:r>
              <a:rPr lang="en-US" altLang="en-US" b="1"/>
              <a:t>Distribution functions</a:t>
            </a:r>
            <a:endParaRPr lang="en-IN" altLang="en-US" b="1"/>
          </a:p>
        </p:txBody>
      </p:sp>
      <p:sp>
        <p:nvSpPr>
          <p:cNvPr id="13315" name="Content Placeholder 2">
            <a:extLst>
              <a:ext uri="{FF2B5EF4-FFF2-40B4-BE49-F238E27FC236}">
                <a16:creationId xmlns:a16="http://schemas.microsoft.com/office/drawing/2014/main" id="{DF25954A-B28D-FBF7-C25D-3F8AB3BA7C18}"/>
              </a:ext>
            </a:extLst>
          </p:cNvPr>
          <p:cNvSpPr>
            <a:spLocks noGrp="1"/>
          </p:cNvSpPr>
          <p:nvPr>
            <p:ph idx="1"/>
          </p:nvPr>
        </p:nvSpPr>
        <p:spPr>
          <a:xfrm>
            <a:off x="1981200" y="1600201"/>
            <a:ext cx="8229600" cy="3052763"/>
          </a:xfrm>
        </p:spPr>
        <p:txBody>
          <a:bodyPr/>
          <a:lstStyle/>
          <a:p>
            <a:r>
              <a:rPr lang="en-US" altLang="en-US" sz="2500"/>
              <a:t>The probablity f(</a:t>
            </a:r>
            <a:r>
              <a:rPr lang="en-US" altLang="en-US" sz="2500" b="1">
                <a:sym typeface="Symbol" panose="05050102010706020507" pitchFamily="18" charset="2"/>
              </a:rPr>
              <a:t>) that a boson occupies a state of energy  turns to be </a:t>
            </a:r>
          </a:p>
          <a:p>
            <a:r>
              <a:rPr lang="en-US" altLang="en-US" sz="2500" b="1">
                <a:sym typeface="Symbol" panose="05050102010706020507" pitchFamily="18" charset="2"/>
              </a:rPr>
              <a:t>Bose Einstein distribution function </a:t>
            </a:r>
          </a:p>
          <a:p>
            <a:r>
              <a:rPr lang="en-US" altLang="en-US" sz="2500"/>
              <a:t>The probability for a fermions </a:t>
            </a:r>
            <a:r>
              <a:rPr lang="en-US" altLang="en-US" sz="2500" b="1">
                <a:sym typeface="Symbol" panose="05050102010706020507" pitchFamily="18" charset="2"/>
              </a:rPr>
              <a:t>turns to be </a:t>
            </a:r>
          </a:p>
          <a:p>
            <a:r>
              <a:rPr lang="en-US" altLang="en-US" sz="2500" b="1">
                <a:sym typeface="Symbol" panose="05050102010706020507" pitchFamily="18" charset="2"/>
              </a:rPr>
              <a:t>Fermi Dirac distribution function </a:t>
            </a:r>
            <a:endParaRPr lang="en-IN" altLang="en-US" sz="2500"/>
          </a:p>
          <a:p>
            <a:endParaRPr lang="en-IN" altLang="en-US" sz="2500"/>
          </a:p>
        </p:txBody>
      </p:sp>
      <p:pic>
        <p:nvPicPr>
          <p:cNvPr id="13316" name="Picture 3">
            <a:extLst>
              <a:ext uri="{FF2B5EF4-FFF2-40B4-BE49-F238E27FC236}">
                <a16:creationId xmlns:a16="http://schemas.microsoft.com/office/drawing/2014/main" id="{B85080C9-82B3-7ADF-7461-B71902B017B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38900" y="3860800"/>
            <a:ext cx="31130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
            <a:extLst>
              <a:ext uri="{FF2B5EF4-FFF2-40B4-BE49-F238E27FC236}">
                <a16:creationId xmlns:a16="http://schemas.microsoft.com/office/drawing/2014/main" id="{4AE0A4D9-EC69-D9C5-6D4F-3428C419AD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1539" y="2182814"/>
            <a:ext cx="2852737"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6196584-B287-C5CF-8D72-376F19131100}"/>
              </a:ext>
            </a:extLst>
          </p:cNvPr>
          <p:cNvSpPr>
            <a:spLocks noGrp="1"/>
          </p:cNvSpPr>
          <p:nvPr>
            <p:ph type="title"/>
          </p:nvPr>
        </p:nvSpPr>
        <p:spPr>
          <a:xfrm>
            <a:off x="1981200" y="274639"/>
            <a:ext cx="8362950" cy="877887"/>
          </a:xfrm>
        </p:spPr>
        <p:txBody>
          <a:bodyPr/>
          <a:lstStyle/>
          <a:p>
            <a:r>
              <a:rPr lang="en-IN" altLang="en-US" sz="3600" b="1"/>
              <a:t>Comparison of three distribution functions</a:t>
            </a:r>
          </a:p>
        </p:txBody>
      </p:sp>
      <p:pic>
        <p:nvPicPr>
          <p:cNvPr id="14339" name="Content Placeholder 3" descr="DSC_2858.JPG">
            <a:extLst>
              <a:ext uri="{FF2B5EF4-FFF2-40B4-BE49-F238E27FC236}">
                <a16:creationId xmlns:a16="http://schemas.microsoft.com/office/drawing/2014/main" id="{4D821072-4732-A78B-D878-BB3FCB60F66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63776" y="1125538"/>
            <a:ext cx="8080375" cy="5218112"/>
          </a:xfrm>
        </p:spPr>
      </p:pic>
      <p:sp>
        <p:nvSpPr>
          <p:cNvPr id="2" name="Rectangle 1">
            <a:extLst>
              <a:ext uri="{FF2B5EF4-FFF2-40B4-BE49-F238E27FC236}">
                <a16:creationId xmlns:a16="http://schemas.microsoft.com/office/drawing/2014/main" id="{AE9A8709-3B64-F5EF-E497-E243101D7224}"/>
              </a:ext>
            </a:extLst>
          </p:cNvPr>
          <p:cNvSpPr/>
          <p:nvPr/>
        </p:nvSpPr>
        <p:spPr>
          <a:xfrm>
            <a:off x="6910388" y="1162051"/>
            <a:ext cx="2354262" cy="4619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IN" sz="2400" dirty="0" err="1">
                <a:ln w="0"/>
                <a:effectLst>
                  <a:outerShdw blurRad="38100" dist="19050" dir="2700000" algn="tl" rotWithShape="0">
                    <a:schemeClr val="dk1">
                      <a:alpha val="40000"/>
                    </a:schemeClr>
                  </a:outerShdw>
                </a:effectLst>
              </a:rPr>
              <a:t>f</a:t>
            </a:r>
            <a:r>
              <a:rPr lang="en-IN" sz="2400" baseline="-25000" dirty="0" err="1">
                <a:ln w="0"/>
                <a:effectLst>
                  <a:outerShdw blurRad="38100" dist="19050" dir="2700000" algn="tl" rotWithShape="0">
                    <a:schemeClr val="dk1">
                      <a:alpha val="40000"/>
                    </a:schemeClr>
                  </a:outerShdw>
                </a:effectLst>
              </a:rPr>
              <a:t>MB</a:t>
            </a:r>
            <a:r>
              <a:rPr lang="en-IN" sz="2400" dirty="0">
                <a:ln w="0"/>
                <a:effectLst>
                  <a:outerShdw blurRad="38100" dist="19050" dir="2700000" algn="tl" rotWithShape="0">
                    <a:schemeClr val="dk1">
                      <a:alpha val="40000"/>
                    </a:schemeClr>
                  </a:outerShdw>
                </a:effectLst>
              </a:rPr>
              <a:t>(</a:t>
            </a:r>
            <a:r>
              <a:rPr lang="en-IN" sz="2400" dirty="0">
                <a:ln w="0"/>
                <a:effectLst>
                  <a:outerShdw blurRad="38100" dist="19050" dir="2700000" algn="tl" rotWithShape="0">
                    <a:schemeClr val="dk1">
                      <a:alpha val="40000"/>
                    </a:schemeClr>
                  </a:outerShdw>
                </a:effectLst>
                <a:sym typeface="Symbol"/>
              </a:rPr>
              <a:t></a:t>
            </a:r>
            <a:r>
              <a:rPr lang="en-IN" sz="2400" dirty="0">
                <a:ln w="0"/>
                <a:effectLst>
                  <a:outerShdw blurRad="38100" dist="19050" dir="2700000" algn="tl" rotWithShape="0">
                    <a:schemeClr val="dk1">
                      <a:alpha val="40000"/>
                    </a:schemeClr>
                  </a:outerShdw>
                </a:effectLst>
              </a:rPr>
              <a:t>) = A e</a:t>
            </a:r>
            <a:r>
              <a:rPr lang="en-IN" sz="2400" baseline="30000" dirty="0">
                <a:ln w="0"/>
                <a:effectLst>
                  <a:outerShdw blurRad="38100" dist="19050" dir="2700000" algn="tl" rotWithShape="0">
                    <a:schemeClr val="dk1">
                      <a:alpha val="40000"/>
                    </a:schemeClr>
                  </a:outerShdw>
                </a:effectLst>
              </a:rPr>
              <a:t>-</a:t>
            </a:r>
            <a:r>
              <a:rPr lang="en-IN" sz="2400" baseline="30000" dirty="0">
                <a:ln w="0"/>
                <a:effectLst>
                  <a:outerShdw blurRad="38100" dist="19050" dir="2700000" algn="tl" rotWithShape="0">
                    <a:schemeClr val="dk1">
                      <a:alpha val="40000"/>
                    </a:schemeClr>
                  </a:outerShdw>
                </a:effectLst>
                <a:sym typeface="Symbol"/>
              </a:rPr>
              <a:t></a:t>
            </a:r>
            <a:r>
              <a:rPr lang="en-IN" sz="2400" baseline="30000" dirty="0">
                <a:ln w="0"/>
                <a:effectLst>
                  <a:outerShdw blurRad="38100" dist="19050" dir="2700000" algn="tl" rotWithShape="0">
                    <a:schemeClr val="dk1">
                      <a:alpha val="40000"/>
                    </a:schemeClr>
                  </a:outerShdw>
                </a:effectLst>
              </a:rPr>
              <a:t>/</a:t>
            </a:r>
            <a:r>
              <a:rPr lang="en-IN" sz="2400" baseline="30000" dirty="0" err="1">
                <a:ln w="0"/>
                <a:effectLst>
                  <a:outerShdw blurRad="38100" dist="19050" dir="2700000" algn="tl" rotWithShape="0">
                    <a:schemeClr val="dk1">
                      <a:alpha val="40000"/>
                    </a:schemeClr>
                  </a:outerShdw>
                </a:effectLst>
              </a:rPr>
              <a:t>kT</a:t>
            </a:r>
            <a:endParaRPr lang="en-IN" sz="2400" dirty="0">
              <a:ln w="0"/>
              <a:effectLst>
                <a:outerShdw blurRad="38100" dist="19050" dir="2700000" algn="tl" rotWithShape="0">
                  <a:schemeClr val="dk1">
                    <a:alpha val="40000"/>
                  </a:schemeClr>
                </a:outerShdw>
              </a:effectLst>
            </a:endParaRPr>
          </a:p>
        </p:txBody>
      </p:sp>
      <p:pic>
        <p:nvPicPr>
          <p:cNvPr id="14341" name="Picture 1">
            <a:extLst>
              <a:ext uri="{FF2B5EF4-FFF2-40B4-BE49-F238E27FC236}">
                <a16:creationId xmlns:a16="http://schemas.microsoft.com/office/drawing/2014/main" id="{F9661B03-E3F8-BE81-DE8A-0B3D8D6065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3089" y="1844676"/>
            <a:ext cx="2486025"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3">
            <a:extLst>
              <a:ext uri="{FF2B5EF4-FFF2-40B4-BE49-F238E27FC236}">
                <a16:creationId xmlns:a16="http://schemas.microsoft.com/office/drawing/2014/main" id="{032680C3-9722-9B70-080A-70BF30C9334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4676" y="2933700"/>
            <a:ext cx="268446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Content Placeholder 3" descr="DSC_2859.JPG">
            <a:extLst>
              <a:ext uri="{FF2B5EF4-FFF2-40B4-BE49-F238E27FC236}">
                <a16:creationId xmlns:a16="http://schemas.microsoft.com/office/drawing/2014/main" id="{5A666E17-CCC6-12CC-F74F-694F8343BD9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79650" y="765175"/>
            <a:ext cx="7975600" cy="5741988"/>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8925" y="695634"/>
            <a:ext cx="2684638" cy="2010887"/>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17294"/>
          <a:stretch/>
        </p:blipFill>
        <p:spPr>
          <a:xfrm>
            <a:off x="9101676" y="2356953"/>
            <a:ext cx="2778738" cy="2239842"/>
          </a:xfrm>
          <a:prstGeom prst="rect">
            <a:avLst/>
          </a:prstGeom>
        </p:spPr>
      </p:pic>
      <p:graphicFrame>
        <p:nvGraphicFramePr>
          <p:cNvPr id="7" name="Content Placeholder 6"/>
          <p:cNvGraphicFramePr>
            <a:graphicFrameLocks noGrp="1"/>
          </p:cNvGraphicFramePr>
          <p:nvPr>
            <p:ph idx="1"/>
          </p:nvPr>
        </p:nvGraphicFramePr>
        <p:xfrm>
          <a:off x="3005669" y="1286449"/>
          <a:ext cx="6505002" cy="314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p:cNvSpPr>
            <a:spLocks noGrp="1"/>
          </p:cNvSpPr>
          <p:nvPr>
            <p:ph type="dt" sz="half" idx="10"/>
          </p:nvPr>
        </p:nvSpPr>
        <p:spPr/>
        <p:txBody>
          <a:bodyPr/>
          <a:lstStyle/>
          <a:p>
            <a:fld id="{448820AC-0EBD-4B62-B709-07657A113AC9}" type="datetime4">
              <a:rPr lang="en-US" smtClean="0"/>
              <a:pPr/>
              <a:t>May 15, 2023</a:t>
            </a:fld>
            <a:endParaRPr lang="en-US"/>
          </a:p>
        </p:txBody>
      </p:sp>
      <p:sp>
        <p:nvSpPr>
          <p:cNvPr id="5" name="Footer Placeholder 4"/>
          <p:cNvSpPr>
            <a:spLocks noGrp="1"/>
          </p:cNvSpPr>
          <p:nvPr>
            <p:ph type="ftr" sz="quarter" idx="11"/>
          </p:nvPr>
        </p:nvSpPr>
        <p:spPr/>
        <p:txBody>
          <a:bodyPr/>
          <a:lstStyle/>
          <a:p>
            <a:r>
              <a:rPr lang="en-US"/>
              <a:t>PHY109 (ENGINEERING PHYSICS)</a:t>
            </a:r>
          </a:p>
        </p:txBody>
      </p:sp>
      <p:sp>
        <p:nvSpPr>
          <p:cNvPr id="6" name="Slide Number Placeholder 5"/>
          <p:cNvSpPr>
            <a:spLocks noGrp="1"/>
          </p:cNvSpPr>
          <p:nvPr>
            <p:ph type="sldNum" sz="quarter" idx="12"/>
          </p:nvPr>
        </p:nvSpPr>
        <p:spPr/>
        <p:txBody>
          <a:bodyPr/>
          <a:lstStyle/>
          <a:p>
            <a:fld id="{3D598920-2B51-4F06-9942-02D9C7F51B4E}" type="slidenum">
              <a:rPr lang="en-US" smtClean="0"/>
              <a:pPr/>
              <a:t>3</a:t>
            </a:fld>
            <a:endParaRPr lang="en-US"/>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109968">
            <a:off x="944080" y="248921"/>
            <a:ext cx="3992856" cy="1775681"/>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7400" y="4763697"/>
            <a:ext cx="2937933" cy="1606682"/>
          </a:xfrm>
          <a:prstGeom prst="rect">
            <a:avLst/>
          </a:prstGeom>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rcRect l="14674" r="24107"/>
          <a:stretch/>
        </p:blipFill>
        <p:spPr>
          <a:xfrm rot="824895">
            <a:off x="197269" y="4596414"/>
            <a:ext cx="2038350" cy="1620022"/>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475" y="2099323"/>
            <a:ext cx="2468282" cy="2468282"/>
          </a:xfrm>
          <a:prstGeom prst="rect">
            <a:avLst/>
          </a:prstGeom>
        </p:spPr>
      </p:pic>
      <p:pic>
        <p:nvPicPr>
          <p:cNvPr id="17" name="Picture 16"/>
          <p:cNvPicPr>
            <a:picLocks noChangeAspect="1"/>
          </p:cNvPicPr>
          <p:nvPr/>
        </p:nvPicPr>
        <p:blipFill rotWithShape="1">
          <a:blip r:embed="rId13" cstate="print">
            <a:extLst>
              <a:ext uri="{28A0092B-C50C-407E-A947-70E740481C1C}">
                <a14:useLocalDpi xmlns:a14="http://schemas.microsoft.com/office/drawing/2010/main" val="0"/>
              </a:ext>
            </a:extLst>
          </a:blip>
          <a:srcRect l="1" r="60284"/>
          <a:stretch/>
        </p:blipFill>
        <p:spPr>
          <a:xfrm flipH="1">
            <a:off x="7117803" y="4641425"/>
            <a:ext cx="1755338" cy="1529999"/>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417837">
            <a:off x="6607411" y="78612"/>
            <a:ext cx="2199030" cy="1234044"/>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0071179">
            <a:off x="9706646" y="4779437"/>
            <a:ext cx="2202347" cy="1474249"/>
          </a:xfrm>
          <a:prstGeom prst="rect">
            <a:avLst/>
          </a:prstGeom>
        </p:spPr>
      </p:pic>
    </p:spTree>
    <p:extLst>
      <p:ext uri="{BB962C8B-B14F-4D97-AF65-F5344CB8AC3E}">
        <p14:creationId xmlns:p14="http://schemas.microsoft.com/office/powerpoint/2010/main" val="49991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a:extLst>
              <a:ext uri="{FF2B5EF4-FFF2-40B4-BE49-F238E27FC236}">
                <a16:creationId xmlns:a16="http://schemas.microsoft.com/office/drawing/2014/main" id="{3575B781-7BD8-49D2-FB3A-0C77DA6E9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5" y="1038226"/>
            <a:ext cx="9031288"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4">
            <a:extLst>
              <a:ext uri="{FF2B5EF4-FFF2-40B4-BE49-F238E27FC236}">
                <a16:creationId xmlns:a16="http://schemas.microsoft.com/office/drawing/2014/main" id="{AD57AD5C-1B80-B682-21B9-701AF2E866BD}"/>
              </a:ext>
            </a:extLst>
          </p:cNvPr>
          <p:cNvSpPr>
            <a:spLocks noChangeArrowheads="1"/>
          </p:cNvSpPr>
          <p:nvPr/>
        </p:nvSpPr>
        <p:spPr bwMode="auto">
          <a:xfrm>
            <a:off x="1919288" y="3429001"/>
            <a:ext cx="86042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Char char="•"/>
            </a:pPr>
            <a:r>
              <a:rPr lang="en-IN" altLang="en-US" sz="2400" b="1"/>
              <a:t>Distribution function for fermions at three different temperatures </a:t>
            </a:r>
          </a:p>
          <a:p>
            <a:pPr eaLnBrk="1" hangingPunct="1">
              <a:buFont typeface="Arial" panose="020B0604020202020204" pitchFamily="34" charset="0"/>
              <a:buChar char="•"/>
            </a:pPr>
            <a:r>
              <a:rPr lang="en-IN" altLang="en-US" sz="2400" b="1"/>
              <a:t>(a) at T = 0, all the energy states up to the Fermi energy </a:t>
            </a:r>
            <a:r>
              <a:rPr lang="en-IN" altLang="en-US" sz="2400" b="1">
                <a:sym typeface="Symbol" panose="05050102010706020507" pitchFamily="18" charset="2"/>
              </a:rPr>
              <a:t></a:t>
            </a:r>
            <a:r>
              <a:rPr lang="en-IN" altLang="en-US" sz="2400" b="1" baseline="-25000">
                <a:sym typeface="Symbol" panose="05050102010706020507" pitchFamily="18" charset="2"/>
              </a:rPr>
              <a:t>F</a:t>
            </a:r>
            <a:r>
              <a:rPr lang="en-IN" altLang="en-US" sz="2400" b="1">
                <a:sym typeface="Symbol" panose="05050102010706020507" pitchFamily="18" charset="2"/>
              </a:rPr>
              <a:t> are occupied.</a:t>
            </a:r>
          </a:p>
          <a:p>
            <a:pPr eaLnBrk="1" hangingPunct="1">
              <a:buFont typeface="Arial" panose="020B0604020202020204" pitchFamily="34" charset="0"/>
              <a:buChar char="•"/>
            </a:pPr>
            <a:r>
              <a:rPr lang="en-US" altLang="en-US" sz="2400" b="1">
                <a:sym typeface="Symbol" panose="05050102010706020507" pitchFamily="18" charset="2"/>
              </a:rPr>
              <a:t>(b) AT low temperature, some fermions will leave states just below the </a:t>
            </a:r>
            <a:r>
              <a:rPr lang="en-IN" altLang="en-US" sz="2400" b="1">
                <a:sym typeface="Symbol" panose="05050102010706020507" pitchFamily="18" charset="2"/>
              </a:rPr>
              <a:t></a:t>
            </a:r>
            <a:r>
              <a:rPr lang="en-IN" altLang="en-US" sz="2400" b="1" baseline="-25000">
                <a:sym typeface="Symbol" panose="05050102010706020507" pitchFamily="18" charset="2"/>
              </a:rPr>
              <a:t>F</a:t>
            </a:r>
            <a:r>
              <a:rPr lang="en-US" altLang="en-US" sz="2400" b="1">
                <a:sym typeface="Symbol" panose="05050102010706020507" pitchFamily="18" charset="2"/>
              </a:rPr>
              <a:t> and move into states just above </a:t>
            </a:r>
            <a:r>
              <a:rPr lang="en-IN" altLang="en-US" sz="2400" b="1">
                <a:sym typeface="Symbol" panose="05050102010706020507" pitchFamily="18" charset="2"/>
              </a:rPr>
              <a:t></a:t>
            </a:r>
            <a:r>
              <a:rPr lang="en-IN" altLang="en-US" sz="2400" b="1" baseline="-25000">
                <a:sym typeface="Symbol" panose="05050102010706020507" pitchFamily="18" charset="2"/>
              </a:rPr>
              <a:t>F</a:t>
            </a:r>
            <a:r>
              <a:rPr lang="en-US" altLang="en-US" sz="2400" b="1">
                <a:sym typeface="Symbol" panose="05050102010706020507" pitchFamily="18" charset="2"/>
              </a:rPr>
              <a:t>.</a:t>
            </a:r>
          </a:p>
          <a:p>
            <a:pPr eaLnBrk="1" hangingPunct="1">
              <a:buFont typeface="Arial" panose="020B0604020202020204" pitchFamily="34" charset="0"/>
              <a:buChar char="•"/>
            </a:pPr>
            <a:r>
              <a:rPr lang="en-US" altLang="en-US" sz="2400" b="1">
                <a:sym typeface="Symbol" panose="05050102010706020507" pitchFamily="18" charset="2"/>
              </a:rPr>
              <a:t>(c) AT higher temperature, some fermions from any state below the </a:t>
            </a:r>
            <a:r>
              <a:rPr lang="en-IN" altLang="en-US" sz="2400" b="1">
                <a:sym typeface="Symbol" panose="05050102010706020507" pitchFamily="18" charset="2"/>
              </a:rPr>
              <a:t></a:t>
            </a:r>
            <a:r>
              <a:rPr lang="en-IN" altLang="en-US" sz="2400" b="1" baseline="-25000">
                <a:sym typeface="Symbol" panose="05050102010706020507" pitchFamily="18" charset="2"/>
              </a:rPr>
              <a:t>F</a:t>
            </a:r>
            <a:r>
              <a:rPr lang="en-US" altLang="en-US" sz="2400" b="1">
                <a:sym typeface="Symbol" panose="05050102010706020507" pitchFamily="18" charset="2"/>
              </a:rPr>
              <a:t> may move into states above </a:t>
            </a:r>
            <a:r>
              <a:rPr lang="en-IN" altLang="en-US" sz="2400" b="1">
                <a:sym typeface="Symbol" panose="05050102010706020507" pitchFamily="18" charset="2"/>
              </a:rPr>
              <a:t></a:t>
            </a:r>
            <a:r>
              <a:rPr lang="en-IN" altLang="en-US" sz="2400" b="1" baseline="-25000">
                <a:sym typeface="Symbol" panose="05050102010706020507" pitchFamily="18" charset="2"/>
              </a:rPr>
              <a:t>F</a:t>
            </a:r>
            <a:r>
              <a:rPr lang="en-US" altLang="en-US" sz="2400" b="1">
                <a:sym typeface="Symbol" panose="05050102010706020507" pitchFamily="18" charset="2"/>
              </a:rPr>
              <a:t>.</a:t>
            </a:r>
          </a:p>
        </p:txBody>
      </p:sp>
      <p:pic>
        <p:nvPicPr>
          <p:cNvPr id="16388" name="Picture 1">
            <a:extLst>
              <a:ext uri="{FF2B5EF4-FFF2-40B4-BE49-F238E27FC236}">
                <a16:creationId xmlns:a16="http://schemas.microsoft.com/office/drawing/2014/main" id="{79556F08-7FEB-E7CF-EE02-481F7A15D1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114300"/>
            <a:ext cx="2735263"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4">
            <a:extLst>
              <a:ext uri="{FF2B5EF4-FFF2-40B4-BE49-F238E27FC236}">
                <a16:creationId xmlns:a16="http://schemas.microsoft.com/office/drawing/2014/main" id="{19D94C7A-3EC7-AC2F-4F0E-AA220BB31A5B}"/>
              </a:ext>
            </a:extLst>
          </p:cNvPr>
          <p:cNvSpPr>
            <a:spLocks noChangeArrowheads="1"/>
          </p:cNvSpPr>
          <p:nvPr/>
        </p:nvSpPr>
        <p:spPr bwMode="auto">
          <a:xfrm>
            <a:off x="3238500" y="6000750"/>
            <a:ext cx="600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https://www.youtube.com/watch?v=ZWUiDL4cgC0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Band Theory of Solids</a:t>
            </a:r>
          </a:p>
        </p:txBody>
      </p:sp>
      <mc:AlternateContent xmlns:mc="http://schemas.openxmlformats.org/markup-compatibility/2006" xmlns:a14="http://schemas.microsoft.com/office/drawing/2010/main">
        <mc:Choice Requires="a14">
          <p:sp>
            <p:nvSpPr>
              <p:cNvPr id="5" name="TextBox 4"/>
              <p:cNvSpPr txBox="1"/>
              <p:nvPr/>
            </p:nvSpPr>
            <p:spPr>
              <a:xfrm>
                <a:off x="381438" y="876162"/>
                <a:ext cx="10962837" cy="2600777"/>
              </a:xfrm>
              <a:prstGeom prst="rect">
                <a:avLst/>
              </a:prstGeom>
              <a:noFill/>
              <a:ln w="28575">
                <a:solidFill>
                  <a:schemeClr val="tx1"/>
                </a:solidFill>
              </a:ln>
            </p:spPr>
            <p:txBody>
              <a:bodyPr wrap="square" rtlCol="0">
                <a:spAutoFit/>
              </a:bodyPr>
              <a:lstStyle/>
              <a:p>
                <a:pPr marL="285750" indent="-285750" algn="just">
                  <a:buFont typeface="Wingdings" panose="05000000000000000000" pitchFamily="2" charset="2"/>
                  <a:buChar char="ü"/>
                </a:pPr>
                <a:r>
                  <a:rPr lang="en-US" sz="2000" dirty="0"/>
                  <a:t>For an isolated atom, the electrons can have discrete energy levels. For hydrogen, the energy levels are described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13.6</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den>
                    </m:f>
                  </m:oMath>
                </a14:m>
                <a:r>
                  <a:rPr lang="en-US" sz="2000" dirty="0"/>
                  <a:t>, where n is the principal quantum number.</a:t>
                </a:r>
              </a:p>
              <a:p>
                <a:pPr marL="285750" indent="-285750" algn="just">
                  <a:buFont typeface="Wingdings" panose="05000000000000000000" pitchFamily="2" charset="2"/>
                  <a:buChar char="ü"/>
                </a:pPr>
                <a:r>
                  <a:rPr lang="en-US" sz="2000" dirty="0"/>
                  <a:t>Let us consider one single isolated hydrogen atom. The wave function of an electron in the atom in the ground state is </a:t>
                </a:r>
                <a14:m>
                  <m:oMath xmlns:m="http://schemas.openxmlformats.org/officeDocument/2006/math">
                    <m:r>
                      <a:rPr lang="en-US" sz="2000" b="0" i="1" smtClean="0">
                        <a:latin typeface="Cambria Math" panose="02040503050406030204" pitchFamily="18" charset="0"/>
                      </a:rPr>
                      <m:t>𝑢</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𝜋</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3</m:t>
                                </m:r>
                              </m:sup>
                            </m:sSubSup>
                          </m:e>
                        </m:d>
                      </m:e>
                      <m: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𝑟</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0</m:t>
                                    </m:r>
                                  </m:sub>
                                </m:sSub>
                              </m:den>
                            </m:f>
                          </m:e>
                        </m:d>
                      </m:e>
                    </m:func>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0</m:t>
                        </m:r>
                      </m:sub>
                    </m:sSub>
                  </m:oMath>
                </a14:m>
                <a:r>
                  <a:rPr lang="en-US" sz="2000" dirty="0"/>
                  <a:t> is the first Bohr’s radius. </a:t>
                </a:r>
              </a:p>
              <a:p>
                <a:pPr marL="285750" indent="-285750" algn="just">
                  <a:buFont typeface="Wingdings" panose="05000000000000000000" pitchFamily="2" charset="2"/>
                  <a:buChar char="ü"/>
                </a:pPr>
                <a:r>
                  <a:rPr lang="en-US" sz="2000" dirty="0"/>
                  <a:t>Let us now assume that two such atoms are brought close together. Let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m:rPr>
                        <m:sty m:val="p"/>
                      </m:rPr>
                      <a:rPr lang="en-US" sz="2000" b="0" i="0" smtClean="0">
                        <a:latin typeface="Cambria Math" panose="02040503050406030204" pitchFamily="18" charset="0"/>
                      </a:rPr>
                      <m:t>and</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2</m:t>
                        </m:r>
                      </m:sub>
                    </m:sSub>
                  </m:oMath>
                </a14:m>
                <a:r>
                  <a:rPr lang="en-US" sz="2000" dirty="0"/>
                  <a:t> denote the electronic wave functions for the atoms when they are far apart and are not influenced by one another. </a:t>
                </a:r>
              </a:p>
            </p:txBody>
          </p:sp>
        </mc:Choice>
        <mc:Fallback xmlns="">
          <p:sp>
            <p:nvSpPr>
              <p:cNvPr id="5" name="TextBox 4"/>
              <p:cNvSpPr txBox="1">
                <a:spLocks noRot="1" noChangeAspect="1" noMove="1" noResize="1" noEditPoints="1" noAdjustHandles="1" noChangeArrowheads="1" noChangeShapeType="1" noTextEdit="1"/>
              </p:cNvSpPr>
              <p:nvPr/>
            </p:nvSpPr>
            <p:spPr>
              <a:xfrm>
                <a:off x="381438" y="876162"/>
                <a:ext cx="10962837" cy="2600777"/>
              </a:xfrm>
              <a:prstGeom prst="rect">
                <a:avLst/>
              </a:prstGeom>
              <a:blipFill rotWithShape="0">
                <a:blip r:embed="rId2"/>
                <a:stretch>
                  <a:fillRect l="-388" t="-928" r="-388" b="-2784"/>
                </a:stretch>
              </a:blipFill>
              <a:ln w="28575">
                <a:solidFill>
                  <a:schemeClr val="tx1"/>
                </a:solidFill>
              </a:ln>
            </p:spPr>
            <p:txBody>
              <a:bodyPr/>
              <a:lstStyle/>
              <a:p>
                <a:r>
                  <a:rPr lang="en-US">
                    <a:noFill/>
                  </a:rPr>
                  <a:t> </a:t>
                </a:r>
              </a:p>
            </p:txBody>
          </p:sp>
        </mc:Fallback>
      </mc:AlternateContent>
      <p:grpSp>
        <p:nvGrpSpPr>
          <p:cNvPr id="44" name="Group 43"/>
          <p:cNvGrpSpPr/>
          <p:nvPr/>
        </p:nvGrpSpPr>
        <p:grpSpPr>
          <a:xfrm>
            <a:off x="1426115" y="3621008"/>
            <a:ext cx="3709230" cy="976903"/>
            <a:chOff x="1426115" y="3621008"/>
            <a:chExt cx="3709230" cy="976903"/>
          </a:xfrm>
        </p:grpSpPr>
        <p:grpSp>
          <p:nvGrpSpPr>
            <p:cNvPr id="34" name="Group 33"/>
            <p:cNvGrpSpPr/>
            <p:nvPr/>
          </p:nvGrpSpPr>
          <p:grpSpPr>
            <a:xfrm>
              <a:off x="1426115" y="3807835"/>
              <a:ext cx="3709230" cy="418033"/>
              <a:chOff x="2224399" y="3694072"/>
              <a:chExt cx="3709230" cy="418033"/>
            </a:xfrm>
          </p:grpSpPr>
          <p:grpSp>
            <p:nvGrpSpPr>
              <p:cNvPr id="15" name="Group 14"/>
              <p:cNvGrpSpPr/>
              <p:nvPr/>
            </p:nvGrpSpPr>
            <p:grpSpPr>
              <a:xfrm>
                <a:off x="2224399" y="3694073"/>
                <a:ext cx="1991170" cy="418032"/>
                <a:chOff x="2033899" y="4495800"/>
                <a:chExt cx="1991170" cy="418032"/>
              </a:xfrm>
            </p:grpSpPr>
            <p:cxnSp>
              <p:nvCxnSpPr>
                <p:cNvPr id="7" name="Straight Connector 6"/>
                <p:cNvCxnSpPr/>
                <p:nvPr/>
              </p:nvCxnSpPr>
              <p:spPr>
                <a:xfrm>
                  <a:off x="2033899"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929471" y="4723332"/>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315642" y="4495800"/>
                  <a:ext cx="1427683" cy="418031"/>
                  <a:chOff x="2315642" y="4495800"/>
                  <a:chExt cx="1427683" cy="418031"/>
                </a:xfrm>
              </p:grpSpPr>
              <p:sp>
                <p:nvSpPr>
                  <p:cNvPr id="12" name="Freeform 11"/>
                  <p:cNvSpPr/>
                  <p:nvPr/>
                </p:nvSpPr>
                <p:spPr>
                  <a:xfrm>
                    <a:off x="2315642"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H="1">
                    <a:off x="3038486" y="4503189"/>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3942459" y="3694072"/>
                <a:ext cx="1991170" cy="418032"/>
                <a:chOff x="2033899" y="4495800"/>
                <a:chExt cx="1991170" cy="418032"/>
              </a:xfrm>
            </p:grpSpPr>
            <p:cxnSp>
              <p:nvCxnSpPr>
                <p:cNvPr id="17" name="Straight Connector 16"/>
                <p:cNvCxnSpPr/>
                <p:nvPr/>
              </p:nvCxnSpPr>
              <p:spPr>
                <a:xfrm>
                  <a:off x="2033899"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929471" y="4723332"/>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315642" y="4495800"/>
                  <a:ext cx="1427683" cy="418031"/>
                  <a:chOff x="2315642" y="4495800"/>
                  <a:chExt cx="1427683" cy="418031"/>
                </a:xfrm>
              </p:grpSpPr>
              <p:sp>
                <p:nvSpPr>
                  <p:cNvPr id="20" name="Freeform 19"/>
                  <p:cNvSpPr/>
                  <p:nvPr/>
                </p:nvSpPr>
                <p:spPr>
                  <a:xfrm>
                    <a:off x="2315642"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flipH="1">
                    <a:off x="3038486" y="4503189"/>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6" name="TextBox 35"/>
            <p:cNvSpPr txBox="1"/>
            <p:nvPr/>
          </p:nvSpPr>
          <p:spPr>
            <a:xfrm>
              <a:off x="2264700" y="4228579"/>
              <a:ext cx="317716" cy="369332"/>
            </a:xfrm>
            <a:prstGeom prst="rect">
              <a:avLst/>
            </a:prstGeom>
            <a:noFill/>
          </p:spPr>
          <p:txBody>
            <a:bodyPr wrap="none" rtlCol="0">
              <a:spAutoFit/>
            </a:bodyPr>
            <a:lstStyle/>
            <a:p>
              <a:r>
                <a:rPr lang="en-US" dirty="0"/>
                <a:t>A</a:t>
              </a:r>
            </a:p>
          </p:txBody>
        </p:sp>
        <p:sp>
          <p:nvSpPr>
            <p:cNvPr id="37" name="TextBox 36"/>
            <p:cNvSpPr txBox="1"/>
            <p:nvPr/>
          </p:nvSpPr>
          <p:spPr>
            <a:xfrm>
              <a:off x="3989904" y="4197498"/>
              <a:ext cx="309700" cy="369332"/>
            </a:xfrm>
            <a:prstGeom prst="rect">
              <a:avLst/>
            </a:prstGeom>
            <a:noFill/>
          </p:spPr>
          <p:txBody>
            <a:bodyPr wrap="none" rtlCol="0">
              <a:spAutoFit/>
            </a:bodyPr>
            <a:lstStyle/>
            <a:p>
              <a:r>
                <a:rPr lang="en-US" dirty="0"/>
                <a:t>B</a:t>
              </a:r>
            </a:p>
          </p:txBody>
        </p:sp>
        <p:sp>
          <p:nvSpPr>
            <p:cNvPr id="40" name="TextBox 39"/>
            <p:cNvSpPr txBox="1"/>
            <p:nvPr/>
          </p:nvSpPr>
          <p:spPr>
            <a:xfrm>
              <a:off x="2523823" y="3677535"/>
              <a:ext cx="410690" cy="369332"/>
            </a:xfrm>
            <a:prstGeom prst="rect">
              <a:avLst/>
            </a:prstGeom>
            <a:noFill/>
          </p:spPr>
          <p:txBody>
            <a:bodyPr wrap="none" rtlCol="0">
              <a:spAutoFit/>
            </a:bodyPr>
            <a:lstStyle/>
            <a:p>
              <a:r>
                <a:rPr lang="en-US" dirty="0"/>
                <a:t>U</a:t>
              </a:r>
              <a:r>
                <a:rPr lang="en-US" baseline="-25000" dirty="0"/>
                <a:t>1</a:t>
              </a:r>
            </a:p>
          </p:txBody>
        </p:sp>
        <p:sp>
          <p:nvSpPr>
            <p:cNvPr id="41" name="TextBox 40"/>
            <p:cNvSpPr txBox="1"/>
            <p:nvPr/>
          </p:nvSpPr>
          <p:spPr>
            <a:xfrm>
              <a:off x="3683564" y="3621008"/>
              <a:ext cx="410690" cy="369332"/>
            </a:xfrm>
            <a:prstGeom prst="rect">
              <a:avLst/>
            </a:prstGeom>
            <a:noFill/>
          </p:spPr>
          <p:txBody>
            <a:bodyPr wrap="none" rtlCol="0">
              <a:spAutoFit/>
            </a:bodyPr>
            <a:lstStyle/>
            <a:p>
              <a:r>
                <a:rPr lang="en-US" dirty="0"/>
                <a:t>U</a:t>
              </a:r>
              <a:r>
                <a:rPr lang="en-US" baseline="-25000" dirty="0"/>
                <a:t>2</a:t>
              </a:r>
            </a:p>
          </p:txBody>
        </p:sp>
      </p:grpSp>
      <p:grpSp>
        <p:nvGrpSpPr>
          <p:cNvPr id="47" name="Group 46"/>
          <p:cNvGrpSpPr/>
          <p:nvPr/>
        </p:nvGrpSpPr>
        <p:grpSpPr>
          <a:xfrm>
            <a:off x="5775546" y="3647518"/>
            <a:ext cx="4142386" cy="1036176"/>
            <a:chOff x="5775546" y="3647518"/>
            <a:chExt cx="4142386" cy="1036176"/>
          </a:xfrm>
        </p:grpSpPr>
        <p:sp>
          <p:nvSpPr>
            <p:cNvPr id="39" name="TextBox 38"/>
            <p:cNvSpPr txBox="1"/>
            <p:nvPr/>
          </p:nvSpPr>
          <p:spPr>
            <a:xfrm>
              <a:off x="8837443" y="3829214"/>
              <a:ext cx="271235" cy="375271"/>
            </a:xfrm>
            <a:prstGeom prst="rect">
              <a:avLst/>
            </a:prstGeom>
            <a:noFill/>
          </p:spPr>
          <p:txBody>
            <a:bodyPr wrap="square" rtlCol="0">
              <a:spAutoFit/>
            </a:bodyPr>
            <a:lstStyle/>
            <a:p>
              <a:r>
                <a:rPr lang="en-US" dirty="0"/>
                <a:t>B</a:t>
              </a:r>
            </a:p>
          </p:txBody>
        </p:sp>
        <p:grpSp>
          <p:nvGrpSpPr>
            <p:cNvPr id="46" name="Group 45"/>
            <p:cNvGrpSpPr/>
            <p:nvPr/>
          </p:nvGrpSpPr>
          <p:grpSpPr>
            <a:xfrm>
              <a:off x="5775546" y="3647518"/>
              <a:ext cx="4142386" cy="1031600"/>
              <a:chOff x="5775546" y="3647518"/>
              <a:chExt cx="4142386" cy="1031600"/>
            </a:xfrm>
          </p:grpSpPr>
          <p:grpSp>
            <p:nvGrpSpPr>
              <p:cNvPr id="35" name="Group 34"/>
              <p:cNvGrpSpPr/>
              <p:nvPr/>
            </p:nvGrpSpPr>
            <p:grpSpPr>
              <a:xfrm>
                <a:off x="5775546" y="3772614"/>
                <a:ext cx="4142386" cy="906504"/>
                <a:chOff x="7130831" y="3694070"/>
                <a:chExt cx="4142386" cy="906504"/>
              </a:xfrm>
            </p:grpSpPr>
            <p:grpSp>
              <p:nvGrpSpPr>
                <p:cNvPr id="22" name="Group 21"/>
                <p:cNvGrpSpPr/>
                <p:nvPr/>
              </p:nvGrpSpPr>
              <p:grpSpPr>
                <a:xfrm flipV="1">
                  <a:off x="9282047" y="4108925"/>
                  <a:ext cx="1991170" cy="491649"/>
                  <a:chOff x="2843524" y="4495800"/>
                  <a:chExt cx="1991170" cy="420750"/>
                </a:xfrm>
              </p:grpSpPr>
              <p:cxnSp>
                <p:nvCxnSpPr>
                  <p:cNvPr id="23" name="Straight Connector 22"/>
                  <p:cNvCxnSpPr/>
                  <p:nvPr/>
                </p:nvCxnSpPr>
                <p:spPr>
                  <a:xfrm>
                    <a:off x="2843524"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3812637" y="4726050"/>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3232390" y="4495800"/>
                    <a:ext cx="1432457" cy="418031"/>
                    <a:chOff x="3232390" y="4495800"/>
                    <a:chExt cx="1432457" cy="418031"/>
                  </a:xfrm>
                </p:grpSpPr>
                <p:sp>
                  <p:nvSpPr>
                    <p:cNvPr id="26" name="Freeform 25"/>
                    <p:cNvSpPr/>
                    <p:nvPr/>
                  </p:nvSpPr>
                  <p:spPr>
                    <a:xfrm>
                      <a:off x="3232390"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flipH="1">
                      <a:off x="3960008" y="4500471"/>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7130831" y="3694070"/>
                  <a:ext cx="1991170" cy="418032"/>
                  <a:chOff x="2033899" y="4495800"/>
                  <a:chExt cx="1991170" cy="418032"/>
                </a:xfrm>
              </p:grpSpPr>
              <p:cxnSp>
                <p:nvCxnSpPr>
                  <p:cNvPr id="29" name="Straight Connector 28"/>
                  <p:cNvCxnSpPr/>
                  <p:nvPr/>
                </p:nvCxnSpPr>
                <p:spPr>
                  <a:xfrm>
                    <a:off x="2033899"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2929471" y="4723332"/>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2315642" y="4495800"/>
                    <a:ext cx="1427683" cy="418031"/>
                    <a:chOff x="2315642" y="4495800"/>
                    <a:chExt cx="1427683" cy="418031"/>
                  </a:xfrm>
                </p:grpSpPr>
                <p:sp>
                  <p:nvSpPr>
                    <p:cNvPr id="32" name="Freeform 31"/>
                    <p:cNvSpPr/>
                    <p:nvPr/>
                  </p:nvSpPr>
                  <p:spPr>
                    <a:xfrm>
                      <a:off x="2315642"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flipH="1">
                      <a:off x="3038486" y="4503189"/>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8" name="TextBox 37"/>
              <p:cNvSpPr txBox="1"/>
              <p:nvPr/>
            </p:nvSpPr>
            <p:spPr>
              <a:xfrm>
                <a:off x="6602911" y="4225866"/>
                <a:ext cx="317716" cy="369332"/>
              </a:xfrm>
              <a:prstGeom prst="rect">
                <a:avLst/>
              </a:prstGeom>
              <a:noFill/>
            </p:spPr>
            <p:txBody>
              <a:bodyPr wrap="none" rtlCol="0">
                <a:spAutoFit/>
              </a:bodyPr>
              <a:lstStyle/>
              <a:p>
                <a:r>
                  <a:rPr lang="en-US" dirty="0"/>
                  <a:t>A</a:t>
                </a:r>
              </a:p>
            </p:txBody>
          </p:sp>
          <p:sp>
            <p:nvSpPr>
              <p:cNvPr id="42" name="TextBox 41"/>
              <p:cNvSpPr txBox="1"/>
              <p:nvPr/>
            </p:nvSpPr>
            <p:spPr>
              <a:xfrm>
                <a:off x="6884100" y="3647518"/>
                <a:ext cx="410690" cy="369332"/>
              </a:xfrm>
              <a:prstGeom prst="rect">
                <a:avLst/>
              </a:prstGeom>
              <a:noFill/>
            </p:spPr>
            <p:txBody>
              <a:bodyPr wrap="none" rtlCol="0">
                <a:spAutoFit/>
              </a:bodyPr>
              <a:lstStyle/>
              <a:p>
                <a:r>
                  <a:rPr lang="en-US" dirty="0"/>
                  <a:t>U</a:t>
                </a:r>
                <a:r>
                  <a:rPr lang="en-US" baseline="-25000" dirty="0"/>
                  <a:t>1</a:t>
                </a:r>
              </a:p>
            </p:txBody>
          </p:sp>
        </p:grpSp>
        <p:sp>
          <p:nvSpPr>
            <p:cNvPr id="43" name="TextBox 42"/>
            <p:cNvSpPr txBox="1"/>
            <p:nvPr/>
          </p:nvSpPr>
          <p:spPr>
            <a:xfrm>
              <a:off x="8385728" y="4314362"/>
              <a:ext cx="410690" cy="369332"/>
            </a:xfrm>
            <a:prstGeom prst="rect">
              <a:avLst/>
            </a:prstGeom>
            <a:noFill/>
          </p:spPr>
          <p:txBody>
            <a:bodyPr wrap="none" rtlCol="0">
              <a:spAutoFit/>
            </a:bodyPr>
            <a:lstStyle/>
            <a:p>
              <a:r>
                <a:rPr lang="en-US" dirty="0"/>
                <a:t>U</a:t>
              </a:r>
              <a:r>
                <a:rPr lang="en-US" baseline="-25000" dirty="0"/>
                <a:t>2</a:t>
              </a:r>
            </a:p>
          </p:txBody>
        </p:sp>
      </p:grpSp>
      <mc:AlternateContent xmlns:mc="http://schemas.openxmlformats.org/markup-compatibility/2006" xmlns:a14="http://schemas.microsoft.com/office/drawing/2010/main">
        <mc:Choice Requires="a14">
          <p:sp>
            <p:nvSpPr>
              <p:cNvPr id="48" name="TextBox 47"/>
              <p:cNvSpPr txBox="1"/>
              <p:nvPr/>
            </p:nvSpPr>
            <p:spPr>
              <a:xfrm>
                <a:off x="847725" y="4841249"/>
                <a:ext cx="10753725" cy="646331"/>
              </a:xfrm>
              <a:prstGeom prst="rect">
                <a:avLst/>
              </a:prstGeom>
              <a:noFill/>
              <a:ln w="28575">
                <a:solidFill>
                  <a:schemeClr val="tx1"/>
                </a:solidFill>
              </a:ln>
            </p:spPr>
            <p:txBody>
              <a:bodyPr wrap="square" rtlCol="0">
                <a:spAutoFit/>
              </a:bodyPr>
              <a:lstStyle/>
              <a:p>
                <a:r>
                  <a:rPr lang="en-US" dirty="0"/>
                  <a:t>As the separation between the atoms is decreased, the wave functions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r>
                  <a:rPr lang="en-US" dirty="0"/>
                  <a:t> overlap and the resultant electronic wave functions may be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r>
                  <a:rPr lang="en-US" dirty="0"/>
                  <a:t> 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r>
                  <a:rPr lang="en-US" dirty="0"/>
                  <a:t>. </a:t>
                </a:r>
              </a:p>
            </p:txBody>
          </p:sp>
        </mc:Choice>
        <mc:Fallback xmlns="">
          <p:sp>
            <p:nvSpPr>
              <p:cNvPr id="48" name="TextBox 47"/>
              <p:cNvSpPr txBox="1">
                <a:spLocks noRot="1" noChangeAspect="1" noMove="1" noResize="1" noEditPoints="1" noAdjustHandles="1" noChangeArrowheads="1" noChangeShapeType="1" noTextEdit="1"/>
              </p:cNvSpPr>
              <p:nvPr/>
            </p:nvSpPr>
            <p:spPr>
              <a:xfrm>
                <a:off x="847725" y="4841249"/>
                <a:ext cx="10753725" cy="646331"/>
              </a:xfrm>
              <a:prstGeom prst="rect">
                <a:avLst/>
              </a:prstGeom>
              <a:blipFill rotWithShape="0">
                <a:blip r:embed="rId3"/>
                <a:stretch>
                  <a:fillRect l="-339" t="-2703" b="-10811"/>
                </a:stretch>
              </a:blipFill>
              <a:ln w="28575">
                <a:solidFill>
                  <a:schemeClr val="tx1"/>
                </a:solidFill>
              </a:ln>
            </p:spPr>
            <p:txBody>
              <a:bodyPr/>
              <a:lstStyle/>
              <a:p>
                <a:r>
                  <a:rPr lang="en-US">
                    <a:noFill/>
                  </a:rPr>
                  <a:t> </a:t>
                </a:r>
              </a:p>
            </p:txBody>
          </p:sp>
        </mc:Fallback>
      </mc:AlternateContent>
      <p:grpSp>
        <p:nvGrpSpPr>
          <p:cNvPr id="49" name="Group 48"/>
          <p:cNvGrpSpPr/>
          <p:nvPr/>
        </p:nvGrpSpPr>
        <p:grpSpPr>
          <a:xfrm>
            <a:off x="1289560" y="5669325"/>
            <a:ext cx="2947230" cy="790076"/>
            <a:chOff x="1426115" y="3807835"/>
            <a:chExt cx="2947230" cy="790076"/>
          </a:xfrm>
        </p:grpSpPr>
        <p:grpSp>
          <p:nvGrpSpPr>
            <p:cNvPr id="50" name="Group 49"/>
            <p:cNvGrpSpPr/>
            <p:nvPr/>
          </p:nvGrpSpPr>
          <p:grpSpPr>
            <a:xfrm>
              <a:off x="1426115" y="3807835"/>
              <a:ext cx="2947230" cy="418033"/>
              <a:chOff x="2224399" y="3694072"/>
              <a:chExt cx="2947230" cy="418033"/>
            </a:xfrm>
          </p:grpSpPr>
          <p:grpSp>
            <p:nvGrpSpPr>
              <p:cNvPr id="55" name="Group 54"/>
              <p:cNvGrpSpPr/>
              <p:nvPr/>
            </p:nvGrpSpPr>
            <p:grpSpPr>
              <a:xfrm>
                <a:off x="2224399" y="3694073"/>
                <a:ext cx="1991170" cy="418032"/>
                <a:chOff x="2033899" y="4495800"/>
                <a:chExt cx="1991170" cy="418032"/>
              </a:xfrm>
            </p:grpSpPr>
            <p:cxnSp>
              <p:nvCxnSpPr>
                <p:cNvPr id="62" name="Straight Connector 61"/>
                <p:cNvCxnSpPr/>
                <p:nvPr/>
              </p:nvCxnSpPr>
              <p:spPr>
                <a:xfrm>
                  <a:off x="2033899"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929471" y="4723332"/>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2315642" y="4495800"/>
                  <a:ext cx="1427683" cy="418031"/>
                  <a:chOff x="2315642" y="4495800"/>
                  <a:chExt cx="1427683" cy="418031"/>
                </a:xfrm>
              </p:grpSpPr>
              <p:sp>
                <p:nvSpPr>
                  <p:cNvPr id="65" name="Freeform 64"/>
                  <p:cNvSpPr/>
                  <p:nvPr/>
                </p:nvSpPr>
                <p:spPr>
                  <a:xfrm>
                    <a:off x="2315642"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flipH="1">
                    <a:off x="3038486" y="4503189"/>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 name="Group 55"/>
              <p:cNvGrpSpPr/>
              <p:nvPr/>
            </p:nvGrpSpPr>
            <p:grpSpPr>
              <a:xfrm>
                <a:off x="3180459" y="3694072"/>
                <a:ext cx="1991170" cy="418032"/>
                <a:chOff x="1271899" y="4495800"/>
                <a:chExt cx="1991170" cy="418032"/>
              </a:xfrm>
            </p:grpSpPr>
            <p:cxnSp>
              <p:nvCxnSpPr>
                <p:cNvPr id="57" name="Straight Connector 56"/>
                <p:cNvCxnSpPr/>
                <p:nvPr/>
              </p:nvCxnSpPr>
              <p:spPr>
                <a:xfrm>
                  <a:off x="1271899"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2091271" y="4723332"/>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1467917" y="4495800"/>
                  <a:ext cx="1427683" cy="418031"/>
                  <a:chOff x="1467917" y="4495800"/>
                  <a:chExt cx="1427683" cy="418031"/>
                </a:xfrm>
              </p:grpSpPr>
              <p:sp>
                <p:nvSpPr>
                  <p:cNvPr id="60" name="Freeform 59"/>
                  <p:cNvSpPr/>
                  <p:nvPr/>
                </p:nvSpPr>
                <p:spPr>
                  <a:xfrm>
                    <a:off x="1467917"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flipH="1">
                    <a:off x="2190761" y="4503189"/>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1" name="TextBox 50"/>
            <p:cNvSpPr txBox="1"/>
            <p:nvPr/>
          </p:nvSpPr>
          <p:spPr>
            <a:xfrm>
              <a:off x="2264700" y="4228579"/>
              <a:ext cx="317716" cy="369332"/>
            </a:xfrm>
            <a:prstGeom prst="rect">
              <a:avLst/>
            </a:prstGeom>
            <a:noFill/>
          </p:spPr>
          <p:txBody>
            <a:bodyPr wrap="none" rtlCol="0">
              <a:spAutoFit/>
            </a:bodyPr>
            <a:lstStyle/>
            <a:p>
              <a:r>
                <a:rPr lang="en-US" dirty="0"/>
                <a:t>A</a:t>
              </a:r>
            </a:p>
          </p:txBody>
        </p:sp>
        <p:sp>
          <p:nvSpPr>
            <p:cNvPr id="52" name="TextBox 51"/>
            <p:cNvSpPr txBox="1"/>
            <p:nvPr/>
          </p:nvSpPr>
          <p:spPr>
            <a:xfrm>
              <a:off x="3989904" y="4197498"/>
              <a:ext cx="309700" cy="369332"/>
            </a:xfrm>
            <a:prstGeom prst="rect">
              <a:avLst/>
            </a:prstGeom>
            <a:noFill/>
          </p:spPr>
          <p:txBody>
            <a:bodyPr wrap="none" rtlCol="0">
              <a:spAutoFit/>
            </a:bodyPr>
            <a:lstStyle/>
            <a:p>
              <a:r>
                <a:rPr lang="en-US" dirty="0"/>
                <a:t>B</a:t>
              </a:r>
            </a:p>
          </p:txBody>
        </p:sp>
      </p:grpSp>
      <mc:AlternateContent xmlns:mc="http://schemas.openxmlformats.org/markup-compatibility/2006" xmlns:a14="http://schemas.microsoft.com/office/drawing/2010/main">
        <mc:Choice Requires="a14">
          <p:sp>
            <p:nvSpPr>
              <p:cNvPr id="67" name="TextBox 66"/>
              <p:cNvSpPr txBox="1"/>
              <p:nvPr/>
            </p:nvSpPr>
            <p:spPr>
              <a:xfrm>
                <a:off x="2224829" y="5470475"/>
                <a:ext cx="9887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224829" y="5470475"/>
                <a:ext cx="988732" cy="369332"/>
              </a:xfrm>
              <a:prstGeom prst="rect">
                <a:avLst/>
              </a:prstGeom>
              <a:blipFill rotWithShape="0">
                <a:blip r:embed="rId4"/>
                <a:stretch>
                  <a:fillRect/>
                </a:stretch>
              </a:blipFill>
            </p:spPr>
            <p:txBody>
              <a:bodyPr/>
              <a:lstStyle/>
              <a:p>
                <a:r>
                  <a:rPr lang="en-US">
                    <a:noFill/>
                  </a:rPr>
                  <a:t> </a:t>
                </a:r>
              </a:p>
            </p:txBody>
          </p:sp>
        </mc:Fallback>
      </mc:AlternateContent>
      <p:grpSp>
        <p:nvGrpSpPr>
          <p:cNvPr id="68" name="Group 67"/>
          <p:cNvGrpSpPr/>
          <p:nvPr/>
        </p:nvGrpSpPr>
        <p:grpSpPr>
          <a:xfrm>
            <a:off x="5956521" y="5590618"/>
            <a:ext cx="3589936" cy="1036176"/>
            <a:chOff x="5775546" y="3647518"/>
            <a:chExt cx="3589936" cy="1036176"/>
          </a:xfrm>
        </p:grpSpPr>
        <p:sp>
          <p:nvSpPr>
            <p:cNvPr id="69" name="TextBox 68"/>
            <p:cNvSpPr txBox="1"/>
            <p:nvPr/>
          </p:nvSpPr>
          <p:spPr>
            <a:xfrm>
              <a:off x="7970668" y="3829214"/>
              <a:ext cx="271235" cy="375271"/>
            </a:xfrm>
            <a:prstGeom prst="rect">
              <a:avLst/>
            </a:prstGeom>
            <a:noFill/>
          </p:spPr>
          <p:txBody>
            <a:bodyPr wrap="square" rtlCol="0">
              <a:spAutoFit/>
            </a:bodyPr>
            <a:lstStyle/>
            <a:p>
              <a:r>
                <a:rPr lang="en-US" dirty="0"/>
                <a:t>B</a:t>
              </a:r>
            </a:p>
          </p:txBody>
        </p:sp>
        <p:grpSp>
          <p:nvGrpSpPr>
            <p:cNvPr id="70" name="Group 69"/>
            <p:cNvGrpSpPr/>
            <p:nvPr/>
          </p:nvGrpSpPr>
          <p:grpSpPr>
            <a:xfrm>
              <a:off x="5775546" y="3647518"/>
              <a:ext cx="3589936" cy="1031600"/>
              <a:chOff x="5775546" y="3647518"/>
              <a:chExt cx="3589936" cy="1031600"/>
            </a:xfrm>
          </p:grpSpPr>
          <p:grpSp>
            <p:nvGrpSpPr>
              <p:cNvPr id="72" name="Group 71"/>
              <p:cNvGrpSpPr/>
              <p:nvPr/>
            </p:nvGrpSpPr>
            <p:grpSpPr>
              <a:xfrm>
                <a:off x="5775546" y="3772614"/>
                <a:ext cx="3589936" cy="906504"/>
                <a:chOff x="7130831" y="3694070"/>
                <a:chExt cx="3589936" cy="906504"/>
              </a:xfrm>
            </p:grpSpPr>
            <p:grpSp>
              <p:nvGrpSpPr>
                <p:cNvPr id="75" name="Group 74"/>
                <p:cNvGrpSpPr/>
                <p:nvPr/>
              </p:nvGrpSpPr>
              <p:grpSpPr>
                <a:xfrm flipV="1">
                  <a:off x="8729597" y="4108925"/>
                  <a:ext cx="1991170" cy="491649"/>
                  <a:chOff x="2291074" y="4495800"/>
                  <a:chExt cx="1991170" cy="420750"/>
                </a:xfrm>
              </p:grpSpPr>
              <p:cxnSp>
                <p:nvCxnSpPr>
                  <p:cNvPr id="82" name="Straight Connector 81"/>
                  <p:cNvCxnSpPr/>
                  <p:nvPr/>
                </p:nvCxnSpPr>
                <p:spPr>
                  <a:xfrm>
                    <a:off x="2291074"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2945862" y="4726050"/>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2346565" y="4495800"/>
                    <a:ext cx="1432457" cy="418031"/>
                    <a:chOff x="2346565" y="4495800"/>
                    <a:chExt cx="1432457" cy="418031"/>
                  </a:xfrm>
                </p:grpSpPr>
                <p:sp>
                  <p:nvSpPr>
                    <p:cNvPr id="85" name="Freeform 84"/>
                    <p:cNvSpPr/>
                    <p:nvPr/>
                  </p:nvSpPr>
                  <p:spPr>
                    <a:xfrm>
                      <a:off x="2346565"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flipH="1">
                      <a:off x="3074183" y="4500471"/>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7130831" y="3694070"/>
                  <a:ext cx="1991170" cy="418032"/>
                  <a:chOff x="2033899" y="4495800"/>
                  <a:chExt cx="1991170" cy="418032"/>
                </a:xfrm>
              </p:grpSpPr>
              <p:cxnSp>
                <p:nvCxnSpPr>
                  <p:cNvPr id="77" name="Straight Connector 76"/>
                  <p:cNvCxnSpPr/>
                  <p:nvPr/>
                </p:nvCxnSpPr>
                <p:spPr>
                  <a:xfrm>
                    <a:off x="2033899"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2929471" y="4723332"/>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2315642" y="4495800"/>
                    <a:ext cx="1427683" cy="418031"/>
                    <a:chOff x="2315642" y="4495800"/>
                    <a:chExt cx="1427683" cy="418031"/>
                  </a:xfrm>
                </p:grpSpPr>
                <p:sp>
                  <p:nvSpPr>
                    <p:cNvPr id="80" name="Freeform 79"/>
                    <p:cNvSpPr/>
                    <p:nvPr/>
                  </p:nvSpPr>
                  <p:spPr>
                    <a:xfrm>
                      <a:off x="2315642"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flipH="1">
                      <a:off x="3038486" y="4503189"/>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73" name="TextBox 72"/>
              <p:cNvSpPr txBox="1"/>
              <p:nvPr/>
            </p:nvSpPr>
            <p:spPr>
              <a:xfrm>
                <a:off x="6631486" y="4225866"/>
                <a:ext cx="317716" cy="369332"/>
              </a:xfrm>
              <a:prstGeom prst="rect">
                <a:avLst/>
              </a:prstGeom>
              <a:noFill/>
            </p:spPr>
            <p:txBody>
              <a:bodyPr wrap="none" rtlCol="0">
                <a:spAutoFit/>
              </a:bodyPr>
              <a:lstStyle/>
              <a:p>
                <a:r>
                  <a:rPr lang="en-US" dirty="0"/>
                  <a:t>A</a:t>
                </a:r>
              </a:p>
            </p:txBody>
          </p:sp>
          <p:sp>
            <p:nvSpPr>
              <p:cNvPr id="74" name="TextBox 73"/>
              <p:cNvSpPr txBox="1"/>
              <p:nvPr/>
            </p:nvSpPr>
            <p:spPr>
              <a:xfrm>
                <a:off x="6884100" y="3647518"/>
                <a:ext cx="410690" cy="369332"/>
              </a:xfrm>
              <a:prstGeom prst="rect">
                <a:avLst/>
              </a:prstGeom>
              <a:noFill/>
            </p:spPr>
            <p:txBody>
              <a:bodyPr wrap="none" rtlCol="0">
                <a:spAutoFit/>
              </a:bodyPr>
              <a:lstStyle/>
              <a:p>
                <a:r>
                  <a:rPr lang="en-US" dirty="0"/>
                  <a:t>U</a:t>
                </a:r>
                <a:r>
                  <a:rPr lang="en-US" baseline="-25000" dirty="0"/>
                  <a:t>1</a:t>
                </a:r>
              </a:p>
            </p:txBody>
          </p:sp>
        </p:grpSp>
        <p:sp>
          <p:nvSpPr>
            <p:cNvPr id="71" name="TextBox 70"/>
            <p:cNvSpPr txBox="1"/>
            <p:nvPr/>
          </p:nvSpPr>
          <p:spPr>
            <a:xfrm>
              <a:off x="8385728" y="4314362"/>
              <a:ext cx="410690" cy="369332"/>
            </a:xfrm>
            <a:prstGeom prst="rect">
              <a:avLst/>
            </a:prstGeom>
            <a:noFill/>
          </p:spPr>
          <p:txBody>
            <a:bodyPr wrap="none" rtlCol="0">
              <a:spAutoFit/>
            </a:bodyPr>
            <a:lstStyle/>
            <a:p>
              <a:r>
                <a:rPr lang="en-US" dirty="0"/>
                <a:t>U</a:t>
              </a:r>
              <a:r>
                <a:rPr lang="en-US" baseline="-25000" dirty="0"/>
                <a:t>2</a:t>
              </a:r>
            </a:p>
          </p:txBody>
        </p:sp>
      </p:grpSp>
      <mc:AlternateContent xmlns:mc="http://schemas.openxmlformats.org/markup-compatibility/2006" xmlns:a14="http://schemas.microsoft.com/office/drawing/2010/main">
        <mc:Choice Requires="a14">
          <p:sp>
            <p:nvSpPr>
              <p:cNvPr id="87" name="TextBox 86"/>
              <p:cNvSpPr txBox="1"/>
              <p:nvPr/>
            </p:nvSpPr>
            <p:spPr>
              <a:xfrm>
                <a:off x="7130177" y="6204185"/>
                <a:ext cx="9887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m:oMathPara>
                </a14:m>
                <a:endParaRPr lang="en-US" dirty="0"/>
              </a:p>
            </p:txBody>
          </p:sp>
        </mc:Choice>
        <mc:Fallback xmlns="">
          <p:sp>
            <p:nvSpPr>
              <p:cNvPr id="87" name="TextBox 86"/>
              <p:cNvSpPr txBox="1">
                <a:spLocks noRot="1" noChangeAspect="1" noMove="1" noResize="1" noEditPoints="1" noAdjustHandles="1" noChangeArrowheads="1" noChangeShapeType="1" noTextEdit="1"/>
              </p:cNvSpPr>
              <p:nvPr/>
            </p:nvSpPr>
            <p:spPr>
              <a:xfrm>
                <a:off x="7130177" y="6204185"/>
                <a:ext cx="988732" cy="36933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5023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Band Theory of Solids</a:t>
            </a:r>
          </a:p>
        </p:txBody>
      </p:sp>
      <p:grpSp>
        <p:nvGrpSpPr>
          <p:cNvPr id="5" name="Group 4"/>
          <p:cNvGrpSpPr/>
          <p:nvPr/>
        </p:nvGrpSpPr>
        <p:grpSpPr>
          <a:xfrm>
            <a:off x="1451485" y="782372"/>
            <a:ext cx="2947230" cy="790076"/>
            <a:chOff x="1426115" y="3807835"/>
            <a:chExt cx="2947230" cy="790076"/>
          </a:xfrm>
        </p:grpSpPr>
        <p:grpSp>
          <p:nvGrpSpPr>
            <p:cNvPr id="6" name="Group 5"/>
            <p:cNvGrpSpPr/>
            <p:nvPr/>
          </p:nvGrpSpPr>
          <p:grpSpPr>
            <a:xfrm>
              <a:off x="1426115" y="3807835"/>
              <a:ext cx="2947230" cy="418033"/>
              <a:chOff x="2224399" y="3694072"/>
              <a:chExt cx="2947230" cy="418033"/>
            </a:xfrm>
          </p:grpSpPr>
          <p:grpSp>
            <p:nvGrpSpPr>
              <p:cNvPr id="9" name="Group 8"/>
              <p:cNvGrpSpPr/>
              <p:nvPr/>
            </p:nvGrpSpPr>
            <p:grpSpPr>
              <a:xfrm>
                <a:off x="2224399" y="3694073"/>
                <a:ext cx="1991170" cy="418032"/>
                <a:chOff x="2033899" y="4495800"/>
                <a:chExt cx="1991170" cy="418032"/>
              </a:xfrm>
            </p:grpSpPr>
            <p:cxnSp>
              <p:nvCxnSpPr>
                <p:cNvPr id="16" name="Straight Connector 15"/>
                <p:cNvCxnSpPr/>
                <p:nvPr/>
              </p:nvCxnSpPr>
              <p:spPr>
                <a:xfrm>
                  <a:off x="2033899"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929471" y="4723332"/>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2315642" y="4495800"/>
                  <a:ext cx="1427683" cy="418031"/>
                  <a:chOff x="2315642" y="4495800"/>
                  <a:chExt cx="1427683" cy="418031"/>
                </a:xfrm>
              </p:grpSpPr>
              <p:sp>
                <p:nvSpPr>
                  <p:cNvPr id="19" name="Freeform 18"/>
                  <p:cNvSpPr/>
                  <p:nvPr/>
                </p:nvSpPr>
                <p:spPr>
                  <a:xfrm>
                    <a:off x="2315642"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H="1">
                    <a:off x="3038486" y="4503189"/>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p:cNvGrpSpPr/>
              <p:nvPr/>
            </p:nvGrpSpPr>
            <p:grpSpPr>
              <a:xfrm>
                <a:off x="3180459" y="3694072"/>
                <a:ext cx="1991170" cy="418032"/>
                <a:chOff x="1271899" y="4495800"/>
                <a:chExt cx="1991170" cy="418032"/>
              </a:xfrm>
            </p:grpSpPr>
            <p:cxnSp>
              <p:nvCxnSpPr>
                <p:cNvPr id="11" name="Straight Connector 10"/>
                <p:cNvCxnSpPr/>
                <p:nvPr/>
              </p:nvCxnSpPr>
              <p:spPr>
                <a:xfrm>
                  <a:off x="1271899"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091271" y="4723332"/>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467917" y="4495800"/>
                  <a:ext cx="1427683" cy="418031"/>
                  <a:chOff x="1467917" y="4495800"/>
                  <a:chExt cx="1427683" cy="418031"/>
                </a:xfrm>
              </p:grpSpPr>
              <p:sp>
                <p:nvSpPr>
                  <p:cNvPr id="14" name="Freeform 13"/>
                  <p:cNvSpPr/>
                  <p:nvPr/>
                </p:nvSpPr>
                <p:spPr>
                  <a:xfrm>
                    <a:off x="1467917"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H="1">
                    <a:off x="2190761" y="4503189"/>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7" name="TextBox 6"/>
            <p:cNvSpPr txBox="1"/>
            <p:nvPr/>
          </p:nvSpPr>
          <p:spPr>
            <a:xfrm>
              <a:off x="2264700" y="4228579"/>
              <a:ext cx="317716" cy="369332"/>
            </a:xfrm>
            <a:prstGeom prst="rect">
              <a:avLst/>
            </a:prstGeom>
            <a:noFill/>
          </p:spPr>
          <p:txBody>
            <a:bodyPr wrap="none" rtlCol="0">
              <a:spAutoFit/>
            </a:bodyPr>
            <a:lstStyle/>
            <a:p>
              <a:r>
                <a:rPr lang="en-US" dirty="0"/>
                <a:t>A</a:t>
              </a:r>
            </a:p>
          </p:txBody>
        </p:sp>
        <p:sp>
          <p:nvSpPr>
            <p:cNvPr id="8" name="TextBox 7"/>
            <p:cNvSpPr txBox="1"/>
            <p:nvPr/>
          </p:nvSpPr>
          <p:spPr>
            <a:xfrm>
              <a:off x="3989904" y="4197498"/>
              <a:ext cx="309700" cy="369332"/>
            </a:xfrm>
            <a:prstGeom prst="rect">
              <a:avLst/>
            </a:prstGeom>
            <a:noFill/>
          </p:spPr>
          <p:txBody>
            <a:bodyPr wrap="none" rtlCol="0">
              <a:spAutoFit/>
            </a:bodyPr>
            <a:lstStyle/>
            <a:p>
              <a:r>
                <a:rPr lang="en-US" dirty="0"/>
                <a:t>B</a:t>
              </a:r>
            </a:p>
          </p:txBody>
        </p:sp>
      </p:grpSp>
      <p:grpSp>
        <p:nvGrpSpPr>
          <p:cNvPr id="21" name="Group 20"/>
          <p:cNvGrpSpPr/>
          <p:nvPr/>
        </p:nvGrpSpPr>
        <p:grpSpPr>
          <a:xfrm>
            <a:off x="6651846" y="682315"/>
            <a:ext cx="3589936" cy="1036176"/>
            <a:chOff x="5775546" y="3647518"/>
            <a:chExt cx="3589936" cy="1036176"/>
          </a:xfrm>
        </p:grpSpPr>
        <p:sp>
          <p:nvSpPr>
            <p:cNvPr id="22" name="TextBox 21"/>
            <p:cNvSpPr txBox="1"/>
            <p:nvPr/>
          </p:nvSpPr>
          <p:spPr>
            <a:xfrm>
              <a:off x="7970668" y="3829214"/>
              <a:ext cx="271235" cy="375271"/>
            </a:xfrm>
            <a:prstGeom prst="rect">
              <a:avLst/>
            </a:prstGeom>
            <a:noFill/>
          </p:spPr>
          <p:txBody>
            <a:bodyPr wrap="square" rtlCol="0">
              <a:spAutoFit/>
            </a:bodyPr>
            <a:lstStyle/>
            <a:p>
              <a:r>
                <a:rPr lang="en-US" dirty="0"/>
                <a:t>B</a:t>
              </a:r>
            </a:p>
          </p:txBody>
        </p:sp>
        <p:grpSp>
          <p:nvGrpSpPr>
            <p:cNvPr id="23" name="Group 22"/>
            <p:cNvGrpSpPr/>
            <p:nvPr/>
          </p:nvGrpSpPr>
          <p:grpSpPr>
            <a:xfrm>
              <a:off x="5775546" y="3647518"/>
              <a:ext cx="3589936" cy="1031600"/>
              <a:chOff x="5775546" y="3647518"/>
              <a:chExt cx="3589936" cy="1031600"/>
            </a:xfrm>
          </p:grpSpPr>
          <p:grpSp>
            <p:nvGrpSpPr>
              <p:cNvPr id="25" name="Group 24"/>
              <p:cNvGrpSpPr/>
              <p:nvPr/>
            </p:nvGrpSpPr>
            <p:grpSpPr>
              <a:xfrm>
                <a:off x="5775546" y="3772614"/>
                <a:ext cx="3589936" cy="906504"/>
                <a:chOff x="7130831" y="3694070"/>
                <a:chExt cx="3589936" cy="906504"/>
              </a:xfrm>
            </p:grpSpPr>
            <p:grpSp>
              <p:nvGrpSpPr>
                <p:cNvPr id="28" name="Group 27"/>
                <p:cNvGrpSpPr/>
                <p:nvPr/>
              </p:nvGrpSpPr>
              <p:grpSpPr>
                <a:xfrm flipV="1">
                  <a:off x="8729597" y="4108925"/>
                  <a:ext cx="1991170" cy="491649"/>
                  <a:chOff x="2291074" y="4495800"/>
                  <a:chExt cx="1991170" cy="420750"/>
                </a:xfrm>
              </p:grpSpPr>
              <p:cxnSp>
                <p:nvCxnSpPr>
                  <p:cNvPr id="35" name="Straight Connector 34"/>
                  <p:cNvCxnSpPr/>
                  <p:nvPr/>
                </p:nvCxnSpPr>
                <p:spPr>
                  <a:xfrm>
                    <a:off x="2291074"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945862" y="4726050"/>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2346565" y="4495800"/>
                    <a:ext cx="1432457" cy="418031"/>
                    <a:chOff x="2346565" y="4495800"/>
                    <a:chExt cx="1432457" cy="418031"/>
                  </a:xfrm>
                </p:grpSpPr>
                <p:sp>
                  <p:nvSpPr>
                    <p:cNvPr id="38" name="Freeform 37"/>
                    <p:cNvSpPr/>
                    <p:nvPr/>
                  </p:nvSpPr>
                  <p:spPr>
                    <a:xfrm>
                      <a:off x="2346565"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flipH="1">
                      <a:off x="3074183" y="4500471"/>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7130831" y="3694070"/>
                  <a:ext cx="1991170" cy="418032"/>
                  <a:chOff x="2033899" y="4495800"/>
                  <a:chExt cx="1991170" cy="418032"/>
                </a:xfrm>
              </p:grpSpPr>
              <p:cxnSp>
                <p:nvCxnSpPr>
                  <p:cNvPr id="30" name="Straight Connector 29"/>
                  <p:cNvCxnSpPr/>
                  <p:nvPr/>
                </p:nvCxnSpPr>
                <p:spPr>
                  <a:xfrm>
                    <a:off x="2033899" y="4913832"/>
                    <a:ext cx="199117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929471" y="4723332"/>
                    <a:ext cx="200025" cy="19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2315642" y="4495800"/>
                    <a:ext cx="1427683" cy="418031"/>
                    <a:chOff x="2315642" y="4495800"/>
                    <a:chExt cx="1427683" cy="418031"/>
                  </a:xfrm>
                </p:grpSpPr>
                <p:sp>
                  <p:nvSpPr>
                    <p:cNvPr id="33" name="Freeform 32"/>
                    <p:cNvSpPr/>
                    <p:nvPr/>
                  </p:nvSpPr>
                  <p:spPr>
                    <a:xfrm>
                      <a:off x="2315642" y="4495800"/>
                      <a:ext cx="722844" cy="418031"/>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flipH="1">
                      <a:off x="3038486" y="4503189"/>
                      <a:ext cx="704839" cy="410642"/>
                    </a:xfrm>
                    <a:custGeom>
                      <a:avLst/>
                      <a:gdLst>
                        <a:gd name="connsiteX0" fmla="*/ 0 w 619136"/>
                        <a:gd name="connsiteY0" fmla="*/ 390525 h 390525"/>
                        <a:gd name="connsiteX1" fmla="*/ 47625 w 619136"/>
                        <a:gd name="connsiteY1" fmla="*/ 371475 h 390525"/>
                        <a:gd name="connsiteX2" fmla="*/ 85725 w 619136"/>
                        <a:gd name="connsiteY2" fmla="*/ 361950 h 390525"/>
                        <a:gd name="connsiteX3" fmla="*/ 114300 w 619136"/>
                        <a:gd name="connsiteY3" fmla="*/ 333375 h 390525"/>
                        <a:gd name="connsiteX4" fmla="*/ 171450 w 619136"/>
                        <a:gd name="connsiteY4" fmla="*/ 314325 h 390525"/>
                        <a:gd name="connsiteX5" fmla="*/ 200025 w 619136"/>
                        <a:gd name="connsiteY5" fmla="*/ 295275 h 390525"/>
                        <a:gd name="connsiteX6" fmla="*/ 228600 w 619136"/>
                        <a:gd name="connsiteY6" fmla="*/ 285750 h 390525"/>
                        <a:gd name="connsiteX7" fmla="*/ 285750 w 619136"/>
                        <a:gd name="connsiteY7" fmla="*/ 247650 h 390525"/>
                        <a:gd name="connsiteX8" fmla="*/ 361950 w 619136"/>
                        <a:gd name="connsiteY8" fmla="*/ 209550 h 390525"/>
                        <a:gd name="connsiteX9" fmla="*/ 476250 w 619136"/>
                        <a:gd name="connsiteY9" fmla="*/ 133350 h 390525"/>
                        <a:gd name="connsiteX10" fmla="*/ 533400 w 619136"/>
                        <a:gd name="connsiteY10" fmla="*/ 85725 h 390525"/>
                        <a:gd name="connsiteX11" fmla="*/ 561975 w 619136"/>
                        <a:gd name="connsiteY11" fmla="*/ 66675 h 390525"/>
                        <a:gd name="connsiteX12" fmla="*/ 619125 w 619136"/>
                        <a:gd name="connsiteY1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9136" h="390525">
                          <a:moveTo>
                            <a:pt x="0" y="390525"/>
                          </a:moveTo>
                          <a:cubicBezTo>
                            <a:pt x="15875" y="384175"/>
                            <a:pt x="31405" y="376882"/>
                            <a:pt x="47625" y="371475"/>
                          </a:cubicBezTo>
                          <a:cubicBezTo>
                            <a:pt x="60044" y="367335"/>
                            <a:pt x="74359" y="368445"/>
                            <a:pt x="85725" y="361950"/>
                          </a:cubicBezTo>
                          <a:cubicBezTo>
                            <a:pt x="97421" y="355267"/>
                            <a:pt x="102525" y="339917"/>
                            <a:pt x="114300" y="333375"/>
                          </a:cubicBezTo>
                          <a:cubicBezTo>
                            <a:pt x="131853" y="323623"/>
                            <a:pt x="154742" y="325464"/>
                            <a:pt x="171450" y="314325"/>
                          </a:cubicBezTo>
                          <a:cubicBezTo>
                            <a:pt x="180975" y="307975"/>
                            <a:pt x="189786" y="300395"/>
                            <a:pt x="200025" y="295275"/>
                          </a:cubicBezTo>
                          <a:cubicBezTo>
                            <a:pt x="209005" y="290785"/>
                            <a:pt x="219823" y="290626"/>
                            <a:pt x="228600" y="285750"/>
                          </a:cubicBezTo>
                          <a:cubicBezTo>
                            <a:pt x="248614" y="274631"/>
                            <a:pt x="265272" y="257889"/>
                            <a:pt x="285750" y="247650"/>
                          </a:cubicBezTo>
                          <a:cubicBezTo>
                            <a:pt x="311150" y="234950"/>
                            <a:pt x="338321" y="225302"/>
                            <a:pt x="361950" y="209550"/>
                          </a:cubicBezTo>
                          <a:lnTo>
                            <a:pt x="476250" y="133350"/>
                          </a:lnTo>
                          <a:cubicBezTo>
                            <a:pt x="547196" y="86052"/>
                            <a:pt x="460061" y="146841"/>
                            <a:pt x="533400" y="85725"/>
                          </a:cubicBezTo>
                          <a:cubicBezTo>
                            <a:pt x="542194" y="78396"/>
                            <a:pt x="553419" y="74280"/>
                            <a:pt x="561975" y="66675"/>
                          </a:cubicBezTo>
                          <a:cubicBezTo>
                            <a:pt x="621370" y="13879"/>
                            <a:pt x="619125" y="35688"/>
                            <a:pt x="61912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6" name="TextBox 25"/>
              <p:cNvSpPr txBox="1"/>
              <p:nvPr/>
            </p:nvSpPr>
            <p:spPr>
              <a:xfrm>
                <a:off x="6631486" y="4225866"/>
                <a:ext cx="317716" cy="369332"/>
              </a:xfrm>
              <a:prstGeom prst="rect">
                <a:avLst/>
              </a:prstGeom>
              <a:noFill/>
            </p:spPr>
            <p:txBody>
              <a:bodyPr wrap="none" rtlCol="0">
                <a:spAutoFit/>
              </a:bodyPr>
              <a:lstStyle/>
              <a:p>
                <a:r>
                  <a:rPr lang="en-US" dirty="0"/>
                  <a:t>A</a:t>
                </a:r>
              </a:p>
            </p:txBody>
          </p:sp>
          <p:sp>
            <p:nvSpPr>
              <p:cNvPr id="27" name="TextBox 26"/>
              <p:cNvSpPr txBox="1"/>
              <p:nvPr/>
            </p:nvSpPr>
            <p:spPr>
              <a:xfrm>
                <a:off x="6884100" y="3647518"/>
                <a:ext cx="410690" cy="369332"/>
              </a:xfrm>
              <a:prstGeom prst="rect">
                <a:avLst/>
              </a:prstGeom>
              <a:noFill/>
            </p:spPr>
            <p:txBody>
              <a:bodyPr wrap="none" rtlCol="0">
                <a:spAutoFit/>
              </a:bodyPr>
              <a:lstStyle/>
              <a:p>
                <a:r>
                  <a:rPr lang="en-US" dirty="0"/>
                  <a:t>U</a:t>
                </a:r>
                <a:r>
                  <a:rPr lang="en-US" baseline="-25000" dirty="0"/>
                  <a:t>1</a:t>
                </a:r>
              </a:p>
            </p:txBody>
          </p:sp>
        </p:grpSp>
        <p:sp>
          <p:nvSpPr>
            <p:cNvPr id="24" name="TextBox 23"/>
            <p:cNvSpPr txBox="1"/>
            <p:nvPr/>
          </p:nvSpPr>
          <p:spPr>
            <a:xfrm>
              <a:off x="8385728" y="4314362"/>
              <a:ext cx="410690" cy="369332"/>
            </a:xfrm>
            <a:prstGeom prst="rect">
              <a:avLst/>
            </a:prstGeom>
            <a:noFill/>
          </p:spPr>
          <p:txBody>
            <a:bodyPr wrap="none" rtlCol="0">
              <a:spAutoFit/>
            </a:bodyPr>
            <a:lstStyle/>
            <a:p>
              <a:r>
                <a:rPr lang="en-US" dirty="0"/>
                <a:t>U</a:t>
              </a:r>
              <a:r>
                <a:rPr lang="en-US" baseline="-25000" dirty="0"/>
                <a:t>2</a:t>
              </a:r>
            </a:p>
          </p:txBody>
        </p:sp>
      </p:grpSp>
      <mc:AlternateContent xmlns:mc="http://schemas.openxmlformats.org/markup-compatibility/2006" xmlns:a14="http://schemas.microsoft.com/office/drawing/2010/main">
        <mc:Choice Requires="a14">
          <p:sp>
            <p:nvSpPr>
              <p:cNvPr id="40" name="TextBox 39"/>
              <p:cNvSpPr txBox="1"/>
              <p:nvPr/>
            </p:nvSpPr>
            <p:spPr>
              <a:xfrm>
                <a:off x="644319" y="1607716"/>
                <a:ext cx="7012113" cy="5078313"/>
              </a:xfrm>
              <a:prstGeom prst="rect">
                <a:avLst/>
              </a:prstGeom>
              <a:noFill/>
              <a:ln w="22225">
                <a:solidFill>
                  <a:schemeClr val="tx1">
                    <a:alpha val="98000"/>
                  </a:schemeClr>
                </a:solidFill>
              </a:ln>
            </p:spPr>
            <p:txBody>
              <a:bodyPr wrap="square" rtlCol="0">
                <a:spAutoFit/>
              </a:bodyPr>
              <a:lstStyle/>
              <a:p>
                <a:pPr marL="285750" indent="-285750" algn="just">
                  <a:buFont typeface="Wingdings" panose="05000000000000000000" pitchFamily="2" charset="2"/>
                  <a:buChar char="ü"/>
                </a:pPr>
                <a:r>
                  <a:rPr lang="en-US" dirty="0"/>
                  <a:t>For the wave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r>
                  <a:rPr lang="en-US" dirty="0"/>
                  <a:t> the electron has a finite probability to be found midway between the two nuclei. In this region the binding energy increases since the electron experiences the binding force of both the nuclei. </a:t>
                </a:r>
              </a:p>
              <a:p>
                <a:pPr marL="285750" indent="-285750" algn="just">
                  <a:buFont typeface="Wingdings" panose="05000000000000000000" pitchFamily="2" charset="2"/>
                  <a:buChar char="ü"/>
                </a:pPr>
                <a:r>
                  <a:rPr lang="en-US" dirty="0"/>
                  <a:t>For the wave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sub>
                    </m:sSub>
                  </m:oMath>
                </a14:m>
                <a:r>
                  <a:rPr lang="en-US" dirty="0"/>
                  <a:t>, the probability density is zero midway between the two nuclei so that extra contribution of energy disappears. Thus, there is a difference in energy between the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r>
                  <a:rPr lang="en-US" dirty="0"/>
                  <a:t>. This means that as the two atoms are brought close together, each energy state splits into two distinct energy states.</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Similarly, if N atoms are brought close together, each energy level will split into N number of energy states. </a:t>
                </a:r>
              </a:p>
              <a:p>
                <a:pPr marL="285750" indent="-285750" algn="just">
                  <a:buFont typeface="Wingdings" panose="05000000000000000000" pitchFamily="2" charset="2"/>
                  <a:buChar char="ü"/>
                </a:pPr>
                <a:r>
                  <a:rPr lang="en-US" dirty="0"/>
                  <a:t>When N is large, the separation between the energy states is very small and they may be thought of to form a quasi-continuous </a:t>
                </a:r>
                <a:r>
                  <a:rPr lang="en-US" b="1" dirty="0"/>
                  <a:t>energy band</a:t>
                </a:r>
                <a:r>
                  <a:rPr lang="en-US" dirty="0"/>
                  <a:t>.     </a:t>
                </a:r>
              </a:p>
              <a:p>
                <a:pPr marL="285750" indent="-285750" algn="just">
                  <a:buFont typeface="Wingdings" panose="05000000000000000000" pitchFamily="2" charset="2"/>
                  <a:buChar char="ü"/>
                </a:pPr>
                <a:r>
                  <a:rPr lang="en-US" dirty="0"/>
                  <a:t>Thus each energy levels, may be considered to split into a band of energy levels. The width of the band depends upon the strength of interaction and overlap between the neighboring atoms.   </a:t>
                </a:r>
              </a:p>
            </p:txBody>
          </p:sp>
        </mc:Choice>
        <mc:Fallback xmlns="">
          <p:sp>
            <p:nvSpPr>
              <p:cNvPr id="40" name="TextBox 39"/>
              <p:cNvSpPr txBox="1">
                <a:spLocks noRot="1" noChangeAspect="1" noMove="1" noResize="1" noEditPoints="1" noAdjustHandles="1" noChangeArrowheads="1" noChangeShapeType="1" noTextEdit="1"/>
              </p:cNvSpPr>
              <p:nvPr/>
            </p:nvSpPr>
            <p:spPr>
              <a:xfrm>
                <a:off x="644319" y="1607716"/>
                <a:ext cx="7012113" cy="5078313"/>
              </a:xfrm>
              <a:prstGeom prst="rect">
                <a:avLst/>
              </a:prstGeom>
              <a:blipFill rotWithShape="0">
                <a:blip r:embed="rId2"/>
                <a:stretch>
                  <a:fillRect l="-433" t="-478" r="-520" b="-717"/>
                </a:stretch>
              </a:blipFill>
              <a:ln w="22225">
                <a:solidFill>
                  <a:schemeClr val="tx1">
                    <a:alpha val="98000"/>
                  </a:schemeClr>
                </a:solidFill>
              </a:ln>
            </p:spPr>
            <p:txBody>
              <a:bodyPr/>
              <a:lstStyle/>
              <a:p>
                <a:r>
                  <a:rPr lang="en-US">
                    <a:noFill/>
                  </a:rPr>
                  <a:t> </a:t>
                </a:r>
              </a:p>
            </p:txBody>
          </p:sp>
        </mc:Fallback>
      </mc:AlternateContent>
      <p:grpSp>
        <p:nvGrpSpPr>
          <p:cNvPr id="77" name="Group 76"/>
          <p:cNvGrpSpPr/>
          <p:nvPr/>
        </p:nvGrpSpPr>
        <p:grpSpPr>
          <a:xfrm>
            <a:off x="8008852" y="3130885"/>
            <a:ext cx="3770662" cy="2031974"/>
            <a:chOff x="8007726" y="2257425"/>
            <a:chExt cx="3770662" cy="2031974"/>
          </a:xfrm>
        </p:grpSpPr>
        <p:cxnSp>
          <p:nvCxnSpPr>
            <p:cNvPr id="42" name="Straight Arrow Connector 41"/>
            <p:cNvCxnSpPr/>
            <p:nvPr/>
          </p:nvCxnSpPr>
          <p:spPr>
            <a:xfrm flipV="1">
              <a:off x="8361272" y="2257425"/>
              <a:ext cx="0" cy="16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361272" y="3952875"/>
              <a:ext cx="3325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153650" y="2952750"/>
              <a:ext cx="10953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153650" y="3438525"/>
              <a:ext cx="10953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675956" y="2406412"/>
              <a:ext cx="1514985" cy="656422"/>
              <a:chOff x="8629650" y="2401332"/>
              <a:chExt cx="1514985" cy="656422"/>
            </a:xfrm>
          </p:grpSpPr>
          <p:sp>
            <p:nvSpPr>
              <p:cNvPr id="66" name="Freeform 65"/>
              <p:cNvSpPr/>
              <p:nvPr/>
            </p:nvSpPr>
            <p:spPr>
              <a:xfrm>
                <a:off x="8982585" y="2401332"/>
                <a:ext cx="1162050" cy="533400"/>
              </a:xfrm>
              <a:custGeom>
                <a:avLst/>
                <a:gdLst>
                  <a:gd name="connsiteX0" fmla="*/ 0 w 1162050"/>
                  <a:gd name="connsiteY0" fmla="*/ 0 h 533400"/>
                  <a:gd name="connsiteX1" fmla="*/ 276225 w 1162050"/>
                  <a:gd name="connsiteY1" fmla="*/ 304800 h 533400"/>
                  <a:gd name="connsiteX2" fmla="*/ 581025 w 1162050"/>
                  <a:gd name="connsiteY2" fmla="*/ 466725 h 533400"/>
                  <a:gd name="connsiteX3" fmla="*/ 847725 w 1162050"/>
                  <a:gd name="connsiteY3" fmla="*/ 514350 h 533400"/>
                  <a:gd name="connsiteX4" fmla="*/ 1162050 w 1162050"/>
                  <a:gd name="connsiteY4" fmla="*/ 533400 h 533400"/>
                  <a:gd name="connsiteX5" fmla="*/ 1162050 w 116205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050" h="533400">
                    <a:moveTo>
                      <a:pt x="0" y="0"/>
                    </a:moveTo>
                    <a:cubicBezTo>
                      <a:pt x="89694" y="113506"/>
                      <a:pt x="179388" y="227013"/>
                      <a:pt x="276225" y="304800"/>
                    </a:cubicBezTo>
                    <a:cubicBezTo>
                      <a:pt x="373062" y="382587"/>
                      <a:pt x="485775" y="431800"/>
                      <a:pt x="581025" y="466725"/>
                    </a:cubicBezTo>
                    <a:cubicBezTo>
                      <a:pt x="676275" y="501650"/>
                      <a:pt x="750888" y="503238"/>
                      <a:pt x="847725" y="514350"/>
                    </a:cubicBezTo>
                    <a:cubicBezTo>
                      <a:pt x="944562" y="525462"/>
                      <a:pt x="1162050" y="533400"/>
                      <a:pt x="1162050" y="533400"/>
                    </a:cubicBezTo>
                    <a:lnTo>
                      <a:pt x="1162050" y="53340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8629650" y="2590800"/>
                <a:ext cx="1504950" cy="466954"/>
              </a:xfrm>
              <a:custGeom>
                <a:avLst/>
                <a:gdLst>
                  <a:gd name="connsiteX0" fmla="*/ 1504950 w 1504950"/>
                  <a:gd name="connsiteY0" fmla="*/ 361950 h 466954"/>
                  <a:gd name="connsiteX1" fmla="*/ 1152525 w 1504950"/>
                  <a:gd name="connsiteY1" fmla="*/ 428625 h 466954"/>
                  <a:gd name="connsiteX2" fmla="*/ 866775 w 1504950"/>
                  <a:gd name="connsiteY2" fmla="*/ 466725 h 466954"/>
                  <a:gd name="connsiteX3" fmla="*/ 485775 w 1504950"/>
                  <a:gd name="connsiteY3" fmla="*/ 438150 h 466954"/>
                  <a:gd name="connsiteX4" fmla="*/ 266700 w 1504950"/>
                  <a:gd name="connsiteY4" fmla="*/ 323850 h 466954"/>
                  <a:gd name="connsiteX5" fmla="*/ 76200 w 1504950"/>
                  <a:gd name="connsiteY5" fmla="*/ 95250 h 466954"/>
                  <a:gd name="connsiteX6" fmla="*/ 0 w 1504950"/>
                  <a:gd name="connsiteY6" fmla="*/ 0 h 466954"/>
                  <a:gd name="connsiteX7" fmla="*/ 0 w 1504950"/>
                  <a:gd name="connsiteY7" fmla="*/ 0 h 46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950" h="466954">
                    <a:moveTo>
                      <a:pt x="1504950" y="361950"/>
                    </a:moveTo>
                    <a:cubicBezTo>
                      <a:pt x="1381918" y="386556"/>
                      <a:pt x="1258887" y="411163"/>
                      <a:pt x="1152525" y="428625"/>
                    </a:cubicBezTo>
                    <a:cubicBezTo>
                      <a:pt x="1046163" y="446087"/>
                      <a:pt x="977900" y="465138"/>
                      <a:pt x="866775" y="466725"/>
                    </a:cubicBezTo>
                    <a:cubicBezTo>
                      <a:pt x="755650" y="468313"/>
                      <a:pt x="585787" y="461962"/>
                      <a:pt x="485775" y="438150"/>
                    </a:cubicBezTo>
                    <a:cubicBezTo>
                      <a:pt x="385763" y="414338"/>
                      <a:pt x="334962" y="381000"/>
                      <a:pt x="266700" y="323850"/>
                    </a:cubicBezTo>
                    <a:cubicBezTo>
                      <a:pt x="198438" y="266700"/>
                      <a:pt x="120650" y="149225"/>
                      <a:pt x="76200" y="95250"/>
                    </a:cubicBezTo>
                    <a:cubicBezTo>
                      <a:pt x="31750" y="41275"/>
                      <a:pt x="0" y="0"/>
                      <a:pt x="0" y="0"/>
                    </a:cubicBezTo>
                    <a:lnTo>
                      <a:pt x="0" y="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8377058" y="3033649"/>
              <a:ext cx="1825978" cy="493048"/>
              <a:chOff x="8629650" y="2401332"/>
              <a:chExt cx="1514985" cy="656422"/>
            </a:xfrm>
          </p:grpSpPr>
          <p:sp>
            <p:nvSpPr>
              <p:cNvPr id="71" name="Freeform 70"/>
              <p:cNvSpPr/>
              <p:nvPr/>
            </p:nvSpPr>
            <p:spPr>
              <a:xfrm>
                <a:off x="8982585" y="2401332"/>
                <a:ext cx="1162050" cy="533400"/>
              </a:xfrm>
              <a:custGeom>
                <a:avLst/>
                <a:gdLst>
                  <a:gd name="connsiteX0" fmla="*/ 0 w 1162050"/>
                  <a:gd name="connsiteY0" fmla="*/ 0 h 533400"/>
                  <a:gd name="connsiteX1" fmla="*/ 276225 w 1162050"/>
                  <a:gd name="connsiteY1" fmla="*/ 304800 h 533400"/>
                  <a:gd name="connsiteX2" fmla="*/ 581025 w 1162050"/>
                  <a:gd name="connsiteY2" fmla="*/ 466725 h 533400"/>
                  <a:gd name="connsiteX3" fmla="*/ 847725 w 1162050"/>
                  <a:gd name="connsiteY3" fmla="*/ 514350 h 533400"/>
                  <a:gd name="connsiteX4" fmla="*/ 1162050 w 1162050"/>
                  <a:gd name="connsiteY4" fmla="*/ 533400 h 533400"/>
                  <a:gd name="connsiteX5" fmla="*/ 1162050 w 116205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050" h="533400">
                    <a:moveTo>
                      <a:pt x="0" y="0"/>
                    </a:moveTo>
                    <a:cubicBezTo>
                      <a:pt x="89694" y="113506"/>
                      <a:pt x="179388" y="227013"/>
                      <a:pt x="276225" y="304800"/>
                    </a:cubicBezTo>
                    <a:cubicBezTo>
                      <a:pt x="373062" y="382587"/>
                      <a:pt x="485775" y="431800"/>
                      <a:pt x="581025" y="466725"/>
                    </a:cubicBezTo>
                    <a:cubicBezTo>
                      <a:pt x="676275" y="501650"/>
                      <a:pt x="750888" y="503238"/>
                      <a:pt x="847725" y="514350"/>
                    </a:cubicBezTo>
                    <a:cubicBezTo>
                      <a:pt x="944562" y="525462"/>
                      <a:pt x="1162050" y="533400"/>
                      <a:pt x="1162050" y="533400"/>
                    </a:cubicBezTo>
                    <a:lnTo>
                      <a:pt x="1162050" y="53340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8629650" y="2590800"/>
                <a:ext cx="1504950" cy="466954"/>
              </a:xfrm>
              <a:custGeom>
                <a:avLst/>
                <a:gdLst>
                  <a:gd name="connsiteX0" fmla="*/ 1504950 w 1504950"/>
                  <a:gd name="connsiteY0" fmla="*/ 361950 h 466954"/>
                  <a:gd name="connsiteX1" fmla="*/ 1152525 w 1504950"/>
                  <a:gd name="connsiteY1" fmla="*/ 428625 h 466954"/>
                  <a:gd name="connsiteX2" fmla="*/ 866775 w 1504950"/>
                  <a:gd name="connsiteY2" fmla="*/ 466725 h 466954"/>
                  <a:gd name="connsiteX3" fmla="*/ 485775 w 1504950"/>
                  <a:gd name="connsiteY3" fmla="*/ 438150 h 466954"/>
                  <a:gd name="connsiteX4" fmla="*/ 266700 w 1504950"/>
                  <a:gd name="connsiteY4" fmla="*/ 323850 h 466954"/>
                  <a:gd name="connsiteX5" fmla="*/ 76200 w 1504950"/>
                  <a:gd name="connsiteY5" fmla="*/ 95250 h 466954"/>
                  <a:gd name="connsiteX6" fmla="*/ 0 w 1504950"/>
                  <a:gd name="connsiteY6" fmla="*/ 0 h 466954"/>
                  <a:gd name="connsiteX7" fmla="*/ 0 w 1504950"/>
                  <a:gd name="connsiteY7" fmla="*/ 0 h 46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950" h="466954">
                    <a:moveTo>
                      <a:pt x="1504950" y="361950"/>
                    </a:moveTo>
                    <a:cubicBezTo>
                      <a:pt x="1381918" y="386556"/>
                      <a:pt x="1258887" y="411163"/>
                      <a:pt x="1152525" y="428625"/>
                    </a:cubicBezTo>
                    <a:cubicBezTo>
                      <a:pt x="1046163" y="446087"/>
                      <a:pt x="977900" y="465138"/>
                      <a:pt x="866775" y="466725"/>
                    </a:cubicBezTo>
                    <a:cubicBezTo>
                      <a:pt x="755650" y="468313"/>
                      <a:pt x="585787" y="461962"/>
                      <a:pt x="485775" y="438150"/>
                    </a:cubicBezTo>
                    <a:cubicBezTo>
                      <a:pt x="385763" y="414338"/>
                      <a:pt x="334962" y="381000"/>
                      <a:pt x="266700" y="323850"/>
                    </a:cubicBezTo>
                    <a:cubicBezTo>
                      <a:pt x="198438" y="266700"/>
                      <a:pt x="120650" y="149225"/>
                      <a:pt x="76200" y="95250"/>
                    </a:cubicBezTo>
                    <a:cubicBezTo>
                      <a:pt x="31750" y="41275"/>
                      <a:pt x="0" y="0"/>
                      <a:pt x="0" y="0"/>
                    </a:cubicBezTo>
                    <a:lnTo>
                      <a:pt x="0" y="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p:cNvSpPr txBox="1"/>
            <p:nvPr/>
          </p:nvSpPr>
          <p:spPr>
            <a:xfrm>
              <a:off x="11210414" y="3240644"/>
              <a:ext cx="391454" cy="369332"/>
            </a:xfrm>
            <a:prstGeom prst="rect">
              <a:avLst/>
            </a:prstGeom>
            <a:noFill/>
            <a:ln>
              <a:noFill/>
            </a:ln>
          </p:spPr>
          <p:txBody>
            <a:bodyPr wrap="none" rtlCol="0">
              <a:spAutoFit/>
            </a:bodyPr>
            <a:lstStyle/>
            <a:p>
              <a:r>
                <a:rPr lang="en-US" dirty="0"/>
                <a:t>1s</a:t>
              </a:r>
            </a:p>
          </p:txBody>
        </p:sp>
        <p:sp>
          <p:nvSpPr>
            <p:cNvPr id="74" name="TextBox 73"/>
            <p:cNvSpPr txBox="1"/>
            <p:nvPr/>
          </p:nvSpPr>
          <p:spPr>
            <a:xfrm>
              <a:off x="11191364" y="2755146"/>
              <a:ext cx="391454" cy="369332"/>
            </a:xfrm>
            <a:prstGeom prst="rect">
              <a:avLst/>
            </a:prstGeom>
            <a:noFill/>
            <a:ln>
              <a:noFill/>
            </a:ln>
          </p:spPr>
          <p:txBody>
            <a:bodyPr wrap="none" rtlCol="0">
              <a:spAutoFit/>
            </a:bodyPr>
            <a:lstStyle/>
            <a:p>
              <a:r>
                <a:rPr lang="en-US" dirty="0"/>
                <a:t>2s</a:t>
              </a:r>
            </a:p>
          </p:txBody>
        </p:sp>
        <p:sp>
          <p:nvSpPr>
            <p:cNvPr id="75" name="TextBox 74"/>
            <p:cNvSpPr txBox="1"/>
            <p:nvPr/>
          </p:nvSpPr>
          <p:spPr>
            <a:xfrm rot="16200000">
              <a:off x="7780228" y="2905782"/>
              <a:ext cx="824328" cy="369332"/>
            </a:xfrm>
            <a:prstGeom prst="rect">
              <a:avLst/>
            </a:prstGeom>
            <a:noFill/>
            <a:ln>
              <a:noFill/>
            </a:ln>
          </p:spPr>
          <p:txBody>
            <a:bodyPr wrap="none" rtlCol="0">
              <a:spAutoFit/>
            </a:bodyPr>
            <a:lstStyle/>
            <a:p>
              <a:r>
                <a:rPr lang="en-US" dirty="0"/>
                <a:t>Energy</a:t>
              </a:r>
            </a:p>
          </p:txBody>
        </p:sp>
        <p:sp>
          <p:nvSpPr>
            <p:cNvPr id="76" name="TextBox 75"/>
            <p:cNvSpPr txBox="1"/>
            <p:nvPr/>
          </p:nvSpPr>
          <p:spPr>
            <a:xfrm>
              <a:off x="8705175" y="3920067"/>
              <a:ext cx="3073213" cy="369332"/>
            </a:xfrm>
            <a:prstGeom prst="rect">
              <a:avLst/>
            </a:prstGeom>
            <a:noFill/>
            <a:ln>
              <a:noFill/>
            </a:ln>
          </p:spPr>
          <p:txBody>
            <a:bodyPr wrap="square" rtlCol="0">
              <a:spAutoFit/>
            </a:bodyPr>
            <a:lstStyle/>
            <a:p>
              <a:r>
                <a:rPr lang="en-US" dirty="0"/>
                <a:t>Distance between the atoms</a:t>
              </a:r>
            </a:p>
          </p:txBody>
        </p:sp>
      </p:grpSp>
    </p:spTree>
    <p:extLst>
      <p:ext uri="{BB962C8B-B14F-4D97-AF65-F5344CB8AC3E}">
        <p14:creationId xmlns:p14="http://schemas.microsoft.com/office/powerpoint/2010/main" val="609133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8200" y="0"/>
            <a:ext cx="10515600" cy="1325563"/>
          </a:xfrm>
        </p:spPr>
        <p:txBody>
          <a:bodyPr/>
          <a:lstStyle/>
          <a:p>
            <a:r>
              <a:rPr lang="en-IN" altLang="en-US" b="1" dirty="0"/>
              <a:t>Molecular Orbitals</a:t>
            </a:r>
          </a:p>
        </p:txBody>
      </p:sp>
      <p:pic>
        <p:nvPicPr>
          <p:cNvPr id="1536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06650" y="1125538"/>
            <a:ext cx="6858000" cy="5130800"/>
          </a:xfrm>
        </p:spPr>
      </p:pic>
    </p:spTree>
    <p:extLst>
      <p:ext uri="{BB962C8B-B14F-4D97-AF65-F5344CB8AC3E}">
        <p14:creationId xmlns:p14="http://schemas.microsoft.com/office/powerpoint/2010/main" val="2406152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3339" y="130176"/>
            <a:ext cx="4249737" cy="668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Content Placeholder 2"/>
          <p:cNvSpPr>
            <a:spLocks noGrp="1"/>
          </p:cNvSpPr>
          <p:nvPr>
            <p:ph idx="1"/>
          </p:nvPr>
        </p:nvSpPr>
        <p:spPr>
          <a:xfrm>
            <a:off x="1631950" y="115888"/>
            <a:ext cx="4751388" cy="6697662"/>
          </a:xfrm>
        </p:spPr>
        <p:txBody>
          <a:bodyPr/>
          <a:lstStyle/>
          <a:p>
            <a:pPr algn="just">
              <a:buFont typeface="Wingdings" panose="05000000000000000000" pitchFamily="2" charset="2"/>
              <a:buChar char="v"/>
            </a:pPr>
            <a:r>
              <a:rPr lang="en-GB" altLang="en-US" sz="2400" b="1"/>
              <a:t>The 3s level is the highest occupied level in a ground state sodium atom.</a:t>
            </a:r>
            <a:endParaRPr lang="en-IN" altLang="en-US" sz="2400"/>
          </a:p>
          <a:p>
            <a:pPr algn="just">
              <a:buFont typeface="Wingdings" panose="05000000000000000000" pitchFamily="2" charset="2"/>
              <a:buChar char="v"/>
            </a:pPr>
            <a:r>
              <a:rPr lang="en-GB" altLang="en-US" sz="2400" b="1"/>
              <a:t>(a) When two sodium atoms come close together, their 3s levels initially equal, becomes two separate levels because of the overlap of the corresponding electron wave functions. </a:t>
            </a:r>
            <a:endParaRPr lang="en-IN" altLang="en-US" sz="2400"/>
          </a:p>
          <a:p>
            <a:pPr algn="just">
              <a:buFont typeface="Wingdings" panose="05000000000000000000" pitchFamily="2" charset="2"/>
              <a:buChar char="v"/>
            </a:pPr>
            <a:r>
              <a:rPr lang="en-GB" altLang="en-US" sz="2400" b="1"/>
              <a:t>(b) The number of new levels equals the number of interacting atoms. </a:t>
            </a:r>
            <a:endParaRPr lang="en-IN" altLang="en-US" sz="2400"/>
          </a:p>
          <a:p>
            <a:pPr algn="just">
              <a:buFont typeface="Wingdings" panose="05000000000000000000" pitchFamily="2" charset="2"/>
              <a:buChar char="v"/>
            </a:pPr>
            <a:r>
              <a:rPr lang="en-GB" altLang="en-US" sz="2400" b="1"/>
              <a:t>(c) When the number of interacting atoms is very large, as in solid sodium, the result is an energy band of very closely spaced levels. </a:t>
            </a:r>
            <a:endParaRPr lang="en-IN" altLang="en-US" sz="2400"/>
          </a:p>
          <a:p>
            <a:pPr algn="just"/>
            <a:endParaRPr lang="en-IN" altLang="en-US" sz="2400"/>
          </a:p>
        </p:txBody>
      </p:sp>
    </p:spTree>
    <p:extLst>
      <p:ext uri="{BB962C8B-B14F-4D97-AF65-F5344CB8AC3E}">
        <p14:creationId xmlns:p14="http://schemas.microsoft.com/office/powerpoint/2010/main" val="1811722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8" y="314326"/>
            <a:ext cx="8280400" cy="6354763"/>
          </a:xfrm>
        </p:spPr>
      </p:pic>
    </p:spTree>
    <p:extLst>
      <p:ext uri="{BB962C8B-B14F-4D97-AF65-F5344CB8AC3E}">
        <p14:creationId xmlns:p14="http://schemas.microsoft.com/office/powerpoint/2010/main" val="1556381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Formation of Allowed and Forbidden Bands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979" y="1016951"/>
            <a:ext cx="4187692" cy="4801314"/>
          </a:xfrm>
          <a:prstGeom prst="rect">
            <a:avLst/>
          </a:prstGeom>
        </p:spPr>
      </p:pic>
      <p:sp>
        <p:nvSpPr>
          <p:cNvPr id="3" name="TextBox 2"/>
          <p:cNvSpPr txBox="1"/>
          <p:nvPr/>
        </p:nvSpPr>
        <p:spPr>
          <a:xfrm>
            <a:off x="482713" y="1016950"/>
            <a:ext cx="7375020" cy="4801314"/>
          </a:xfrm>
          <a:prstGeom prst="rect">
            <a:avLst/>
          </a:prstGeom>
          <a:noFill/>
          <a:ln w="19050">
            <a:solidFill>
              <a:schemeClr val="tx1"/>
            </a:solidFill>
          </a:ln>
        </p:spPr>
        <p:txBody>
          <a:bodyPr wrap="square" rtlCol="0">
            <a:spAutoFit/>
          </a:bodyPr>
          <a:lstStyle/>
          <a:p>
            <a:pPr marL="285750" indent="-285750" algn="just">
              <a:buFont typeface="Wingdings" panose="05000000000000000000" pitchFamily="2" charset="2"/>
              <a:buChar char="ü"/>
            </a:pPr>
            <a:r>
              <a:rPr lang="en-US" dirty="0"/>
              <a:t>The electronic configuration of sodium is plotted in the side figure. </a:t>
            </a:r>
          </a:p>
          <a:p>
            <a:pPr marL="285750" indent="-285750" algn="just">
              <a:buFont typeface="Wingdings" panose="05000000000000000000" pitchFamily="2" charset="2"/>
              <a:buChar char="ü"/>
            </a:pPr>
            <a:r>
              <a:rPr lang="en-US" dirty="0"/>
              <a:t>The dashed vertical line represents the equilibrium interatomic distance. </a:t>
            </a:r>
          </a:p>
          <a:p>
            <a:pPr marL="285750" indent="-285750" algn="just">
              <a:buFont typeface="Wingdings" panose="05000000000000000000" pitchFamily="2" charset="2"/>
              <a:buChar char="ü"/>
            </a:pPr>
            <a:r>
              <a:rPr lang="en-US" dirty="0"/>
              <a:t>It is clear from the figure that the band overlaps as the interatomic distance decreases.</a:t>
            </a:r>
          </a:p>
          <a:p>
            <a:pPr marL="285750" indent="-285750" algn="just">
              <a:buFont typeface="Wingdings" panose="05000000000000000000" pitchFamily="2" charset="2"/>
              <a:buChar char="ü"/>
            </a:pPr>
            <a:r>
              <a:rPr lang="en-US" dirty="0"/>
              <a:t>The allowed band corresponding to the inner subshell e.g. 2p are extremely narrow and does not begin to split until the interatomic distance r becomes less than the value actually found in the crystal. </a:t>
            </a:r>
          </a:p>
          <a:p>
            <a:pPr marL="285750" indent="-285750" algn="just">
              <a:buFont typeface="Wingdings" panose="05000000000000000000" pitchFamily="2" charset="2"/>
              <a:buChar char="ü"/>
            </a:pPr>
            <a:r>
              <a:rPr lang="en-US" dirty="0"/>
              <a:t>As we move towards the high energy states, the energy of the electrons become larger and also the region in which they can mover become wider. Since they are also affected more by the nearby ions, it is seen that the bands become progressively wider for the outer occupied subshells and also for the unoccupied subshells of the atom in its ground state. </a:t>
            </a:r>
          </a:p>
          <a:p>
            <a:pPr marL="285750" indent="-285750" algn="just">
              <a:buFont typeface="Wingdings" panose="05000000000000000000" pitchFamily="2" charset="2"/>
              <a:buChar char="ü"/>
            </a:pPr>
            <a:r>
              <a:rPr lang="en-US" dirty="0"/>
              <a:t>An electron in a solid can occupy only energy that falls within these energy bands. The overlapping of the bands depends on the structure of the solid. If the band do not overlap, then the intervals between them represents energies which the electrons in he solid cannot occupy. These intervals are called the forbidden bands or energy gaps.       </a:t>
            </a:r>
          </a:p>
        </p:txBody>
      </p:sp>
    </p:spTree>
    <p:extLst>
      <p:ext uri="{BB962C8B-B14F-4D97-AF65-F5344CB8AC3E}">
        <p14:creationId xmlns:p14="http://schemas.microsoft.com/office/powerpoint/2010/main" val="3228685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Na(Sodium) Versus Mg(Magnesium)</a:t>
            </a:r>
          </a:p>
        </p:txBody>
      </p:sp>
      <p:graphicFrame>
        <p:nvGraphicFramePr>
          <p:cNvPr id="6" name="Table 5"/>
          <p:cNvGraphicFramePr>
            <a:graphicFrameLocks noGrp="1"/>
          </p:cNvGraphicFramePr>
          <p:nvPr/>
        </p:nvGraphicFramePr>
        <p:xfrm>
          <a:off x="772885" y="663520"/>
          <a:ext cx="10646230" cy="6155291"/>
        </p:xfrm>
        <a:graphic>
          <a:graphicData uri="http://schemas.openxmlformats.org/drawingml/2006/table">
            <a:tbl>
              <a:tblPr firstRow="1" bandRow="1">
                <a:tableStyleId>{2A488322-F2BA-4B5B-9748-0D474271808F}</a:tableStyleId>
              </a:tblPr>
              <a:tblGrid>
                <a:gridCol w="5323115">
                  <a:extLst>
                    <a:ext uri="{9D8B030D-6E8A-4147-A177-3AD203B41FA5}">
                      <a16:colId xmlns:a16="http://schemas.microsoft.com/office/drawing/2014/main" val="20000"/>
                    </a:ext>
                  </a:extLst>
                </a:gridCol>
                <a:gridCol w="5323115">
                  <a:extLst>
                    <a:ext uri="{9D8B030D-6E8A-4147-A177-3AD203B41FA5}">
                      <a16:colId xmlns:a16="http://schemas.microsoft.com/office/drawing/2014/main" val="20001"/>
                    </a:ext>
                  </a:extLst>
                </a:gridCol>
              </a:tblGrid>
              <a:tr h="6155291">
                <a:tc>
                  <a:txBody>
                    <a:bodyPr/>
                    <a:lstStyle/>
                    <a:p>
                      <a:pPr marL="285750" indent="-285750" algn="just">
                        <a:buFont typeface="Wingdings" panose="05000000000000000000" pitchFamily="2" charset="2"/>
                        <a:buChar char="Ø"/>
                      </a:pPr>
                      <a:r>
                        <a:rPr lang="en-US" sz="2200" dirty="0"/>
                        <a:t>The electronic configuration of sodium is </a:t>
                      </a:r>
                      <a:r>
                        <a:rPr lang="en-US" sz="2200" baseline="0" dirty="0"/>
                        <a:t>1s</a:t>
                      </a:r>
                      <a:r>
                        <a:rPr lang="en-US" sz="2200" baseline="30000" dirty="0"/>
                        <a:t>2</a:t>
                      </a:r>
                      <a:r>
                        <a:rPr lang="en-US" sz="2200" baseline="0" dirty="0"/>
                        <a:t> 2s</a:t>
                      </a:r>
                      <a:r>
                        <a:rPr lang="en-US" sz="2200" baseline="30000" dirty="0"/>
                        <a:t>2</a:t>
                      </a:r>
                      <a:r>
                        <a:rPr lang="en-US" sz="2200" baseline="0" dirty="0"/>
                        <a:t> 2p</a:t>
                      </a:r>
                      <a:r>
                        <a:rPr lang="en-US" sz="2200" baseline="30000" dirty="0"/>
                        <a:t>6</a:t>
                      </a:r>
                      <a:r>
                        <a:rPr lang="en-US" sz="2200" baseline="0" dirty="0"/>
                        <a:t> 3s</a:t>
                      </a:r>
                      <a:r>
                        <a:rPr lang="en-US" sz="2200" baseline="30000" dirty="0"/>
                        <a:t>1. </a:t>
                      </a:r>
                    </a:p>
                    <a:p>
                      <a:pPr marL="285750" indent="-285750" algn="just">
                        <a:buFont typeface="Wingdings" panose="05000000000000000000" pitchFamily="2" charset="2"/>
                        <a:buChar char="Ø"/>
                      </a:pPr>
                      <a:r>
                        <a:rPr lang="en-US" sz="2200" dirty="0"/>
                        <a:t>In sodium (a good conductor) there are 2 electron states per atom in the 3s shell. However only one of them is filled with a single</a:t>
                      </a:r>
                      <a:r>
                        <a:rPr lang="en-US" sz="2200" baseline="0" dirty="0"/>
                        <a:t> valence electron. </a:t>
                      </a:r>
                    </a:p>
                    <a:p>
                      <a:pPr marL="285750" indent="-285750" algn="just">
                        <a:buFont typeface="Wingdings" panose="05000000000000000000" pitchFamily="2" charset="2"/>
                        <a:buChar char="Ø"/>
                      </a:pPr>
                      <a:r>
                        <a:rPr lang="en-US" sz="2200" baseline="0" dirty="0"/>
                        <a:t>As a result the 3s shell is only half filled.</a:t>
                      </a:r>
                    </a:p>
                    <a:p>
                      <a:pPr marL="285750" indent="-285750" algn="just">
                        <a:buFont typeface="Wingdings" panose="05000000000000000000" pitchFamily="2" charset="2"/>
                        <a:buChar char="Ø"/>
                      </a:pPr>
                      <a:r>
                        <a:rPr lang="en-US" sz="2200" baseline="0" dirty="0"/>
                        <a:t>The electron is free to change its energy within the 3s band. </a:t>
                      </a:r>
                    </a:p>
                    <a:p>
                      <a:pPr marL="285750" indent="-285750" algn="just">
                        <a:buFont typeface="Wingdings" panose="05000000000000000000" pitchFamily="2" charset="2"/>
                        <a:buChar char="Ø"/>
                      </a:pPr>
                      <a:r>
                        <a:rPr lang="en-US" sz="2200" baseline="0" dirty="0"/>
                        <a:t>This allows the electrons to pick up a kinetic energy from an applied electric field leading to a drift velocity generating current that makes Na a good metallic conductor.</a:t>
                      </a:r>
                    </a:p>
                    <a:p>
                      <a:pPr algn="just"/>
                      <a:endParaRPr lang="en-US" sz="2200" baseline="0" dirty="0"/>
                    </a:p>
                    <a:p>
                      <a:pPr algn="just"/>
                      <a:endParaRPr lang="en-US" sz="2200" dirty="0">
                        <a:solidFill>
                          <a:schemeClr val="tx1"/>
                        </a:solidFill>
                      </a:endParaRPr>
                    </a:p>
                  </a:txBody>
                  <a:tcPr/>
                </a:tc>
                <a:tc>
                  <a:txBody>
                    <a:bodyPr/>
                    <a:lstStyle/>
                    <a:p>
                      <a:pPr marL="285750" indent="-285750" algn="just">
                        <a:buFont typeface="Wingdings" panose="05000000000000000000" pitchFamily="2" charset="2"/>
                        <a:buChar char="Ø"/>
                      </a:pPr>
                      <a:r>
                        <a:rPr lang="en-US" sz="2200" dirty="0"/>
                        <a:t>Magnesium has an</a:t>
                      </a:r>
                      <a:r>
                        <a:rPr lang="en-US" sz="2200" baseline="0" dirty="0"/>
                        <a:t> electronic configuration 1s</a:t>
                      </a:r>
                      <a:r>
                        <a:rPr lang="en-US" sz="2200" baseline="30000" dirty="0"/>
                        <a:t>2</a:t>
                      </a:r>
                      <a:r>
                        <a:rPr lang="en-US" sz="2200" baseline="0" dirty="0"/>
                        <a:t> 2s</a:t>
                      </a:r>
                      <a:r>
                        <a:rPr lang="en-US" sz="2200" baseline="30000" dirty="0"/>
                        <a:t>2</a:t>
                      </a:r>
                      <a:r>
                        <a:rPr lang="en-US" sz="2200" baseline="0" dirty="0"/>
                        <a:t> 2p</a:t>
                      </a:r>
                      <a:r>
                        <a:rPr lang="en-US" sz="2200" baseline="30000" dirty="0"/>
                        <a:t>6</a:t>
                      </a:r>
                      <a:r>
                        <a:rPr lang="en-US" sz="2200" baseline="0" dirty="0"/>
                        <a:t> 3s</a:t>
                      </a:r>
                      <a:r>
                        <a:rPr lang="en-US" sz="2200" baseline="30000" dirty="0"/>
                        <a:t>2</a:t>
                      </a:r>
                      <a:r>
                        <a:rPr lang="en-US" sz="2200" baseline="0" dirty="0"/>
                        <a:t>. </a:t>
                      </a:r>
                    </a:p>
                    <a:p>
                      <a:pPr marL="285750" indent="-285750" algn="just">
                        <a:buFont typeface="Wingdings" panose="05000000000000000000" pitchFamily="2" charset="2"/>
                        <a:buChar char="Ø"/>
                      </a:pPr>
                      <a:r>
                        <a:rPr lang="en-US" sz="2200" baseline="0" dirty="0"/>
                        <a:t>Thus it has a filled 3s shell and on its own it would not allow for the electrons to gain energy, if the 3p band was separated by a gap from the 3s band.</a:t>
                      </a:r>
                    </a:p>
                    <a:p>
                      <a:pPr marL="285750" indent="-285750" algn="just">
                        <a:buFont typeface="Wingdings" panose="05000000000000000000" pitchFamily="2" charset="2"/>
                        <a:buChar char="Ø"/>
                      </a:pPr>
                      <a:r>
                        <a:rPr lang="en-US" sz="2200" baseline="0" dirty="0"/>
                        <a:t>In magnesium however, the 3s and3p band overlap in energy. </a:t>
                      </a:r>
                    </a:p>
                    <a:p>
                      <a:pPr marL="285750" indent="-285750" algn="just">
                        <a:buFont typeface="Wingdings" panose="05000000000000000000" pitchFamily="2" charset="2"/>
                        <a:buChar char="Ø"/>
                      </a:pPr>
                      <a:r>
                        <a:rPr lang="en-US" sz="2200" baseline="0" dirty="0"/>
                        <a:t>The 3p band can accommodate 6 electrons. Thus jointly the 3s and 3p orbitals form a band that can accommodate 8 electrons out of which only 2 are there.</a:t>
                      </a:r>
                    </a:p>
                    <a:p>
                      <a:pPr marL="285750" indent="-285750" algn="just">
                        <a:buFont typeface="Wingdings" panose="05000000000000000000" pitchFamily="2" charset="2"/>
                        <a:buChar char="Ø"/>
                      </a:pPr>
                      <a:r>
                        <a:rPr lang="en-US" sz="2200" baseline="0" dirty="0"/>
                        <a:t>Thus the conduction band is only 25% filled and hence Mg is also a good conductor of electricity. </a:t>
                      </a:r>
                      <a:endParaRPr lang="en-US" sz="2200" dirty="0">
                        <a:solidFill>
                          <a:schemeClr val="tx1"/>
                        </a:solidFill>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0292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48100" y="1059549"/>
            <a:ext cx="3848062" cy="2036075"/>
          </a:xfrm>
          <a:prstGeom prst="rect">
            <a:avLst/>
          </a:prstGeom>
        </p:spPr>
      </p:pic>
      <p:sp>
        <p:nvSpPr>
          <p:cNvPr id="5" name="Rectangle 4"/>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Band in Insulators</a:t>
            </a:r>
          </a:p>
        </p:txBody>
      </p:sp>
      <p:sp>
        <p:nvSpPr>
          <p:cNvPr id="6" name="Rectangle 5"/>
          <p:cNvSpPr/>
          <p:nvPr/>
        </p:nvSpPr>
        <p:spPr>
          <a:xfrm>
            <a:off x="609600" y="1361475"/>
            <a:ext cx="6334125" cy="4401205"/>
          </a:xfrm>
          <a:prstGeom prst="rect">
            <a:avLst/>
          </a:prstGeom>
          <a:ln w="22225">
            <a:solidFill>
              <a:schemeClr val="tx1"/>
            </a:solidFill>
          </a:ln>
        </p:spPr>
        <p:txBody>
          <a:bodyPr wrap="square">
            <a:spAutoFit/>
          </a:bodyPr>
          <a:lstStyle/>
          <a:p>
            <a:pPr marL="285750" indent="-285750" algn="just">
              <a:buFont typeface="Wingdings" panose="05000000000000000000" pitchFamily="2" charset="2"/>
              <a:buChar char="Ø"/>
            </a:pPr>
            <a:r>
              <a:rPr lang="en-US" sz="2000" dirty="0"/>
              <a:t>In insulators the electron states in the valence band are completely filled. </a:t>
            </a:r>
          </a:p>
          <a:p>
            <a:pPr marL="285750" indent="-285750" algn="just">
              <a:buFont typeface="Wingdings" panose="05000000000000000000" pitchFamily="2" charset="2"/>
              <a:buChar char="Ø"/>
            </a:pPr>
            <a:r>
              <a:rPr lang="en-US" sz="2000" dirty="0"/>
              <a:t>The next higher available energy band, the conduction band, is separated from the valence band by a band gap.</a:t>
            </a:r>
          </a:p>
          <a:p>
            <a:pPr marL="285750" indent="-285750" algn="just">
              <a:buFont typeface="Wingdings" panose="05000000000000000000" pitchFamily="2" charset="2"/>
              <a:buChar char="Ø"/>
            </a:pPr>
            <a:r>
              <a:rPr lang="en-US" sz="2000" dirty="0"/>
              <a:t>In an insulator the band gap is large enough in energy so that electrons are not thermally excited across it. </a:t>
            </a:r>
          </a:p>
          <a:p>
            <a:pPr marL="285750" indent="-285750" algn="just">
              <a:buFont typeface="Wingdings" panose="05000000000000000000" pitchFamily="2" charset="2"/>
              <a:buChar char="Ø"/>
            </a:pPr>
            <a:r>
              <a:rPr lang="en-US" sz="2000" dirty="0"/>
              <a:t>Carbon (</a:t>
            </a:r>
            <a:r>
              <a:rPr lang="en-US" sz="2000" b="1" dirty="0"/>
              <a:t>C</a:t>
            </a:r>
            <a:r>
              <a:rPr lang="en-US" sz="2000" dirty="0"/>
              <a:t>, 1s</a:t>
            </a:r>
            <a:r>
              <a:rPr lang="en-US" sz="2000" baseline="30000" dirty="0"/>
              <a:t>2</a:t>
            </a:r>
            <a:r>
              <a:rPr lang="en-US" sz="2000" dirty="0"/>
              <a:t> 2s</a:t>
            </a:r>
            <a:r>
              <a:rPr lang="en-US" sz="2000" baseline="30000" dirty="0"/>
              <a:t>2</a:t>
            </a:r>
            <a:r>
              <a:rPr lang="en-US" sz="2000" dirty="0"/>
              <a:t> 2p</a:t>
            </a:r>
            <a:r>
              <a:rPr lang="en-US" sz="2000" baseline="30000" dirty="0"/>
              <a:t>2</a:t>
            </a:r>
            <a:r>
              <a:rPr lang="en-US" sz="2000" dirty="0"/>
              <a:t>) is an insulator even though it has a only partially filled p band.</a:t>
            </a:r>
          </a:p>
          <a:p>
            <a:pPr marL="285750" indent="-285750" algn="just">
              <a:buFont typeface="Wingdings" panose="05000000000000000000" pitchFamily="2" charset="2"/>
              <a:buChar char="Ø"/>
            </a:pPr>
            <a:r>
              <a:rPr lang="en-US" sz="2000" dirty="0"/>
              <a:t>At some intermediate C-C separation an overlapping s-p band accommodating 8N electron states is formed.</a:t>
            </a:r>
          </a:p>
          <a:p>
            <a:pPr marL="285750" indent="-285750" algn="just">
              <a:buFont typeface="Wingdings" panose="05000000000000000000" pitchFamily="2" charset="2"/>
              <a:buChar char="Ø"/>
            </a:pPr>
            <a:r>
              <a:rPr lang="en-US" sz="2000" dirty="0"/>
              <a:t>At the equilibrium separation however the band is split into two bands accommodating 4N electrons (hybridization) each that are separated by an energy gap of 6 eV making Carbon (diamond) an insulator.</a:t>
            </a:r>
          </a:p>
        </p:txBody>
      </p:sp>
      <p:pic>
        <p:nvPicPr>
          <p:cNvPr id="7" name="Picture 6"/>
          <p:cNvPicPr>
            <a:picLocks noChangeAspect="1"/>
          </p:cNvPicPr>
          <p:nvPr/>
        </p:nvPicPr>
        <p:blipFill>
          <a:blip r:embed="rId3"/>
          <a:stretch>
            <a:fillRect/>
          </a:stretch>
        </p:blipFill>
        <p:spPr>
          <a:xfrm>
            <a:off x="7873620" y="3174499"/>
            <a:ext cx="4022542" cy="3369175"/>
          </a:xfrm>
          <a:prstGeom prst="rect">
            <a:avLst/>
          </a:prstGeom>
        </p:spPr>
      </p:pic>
      <p:sp>
        <p:nvSpPr>
          <p:cNvPr id="8" name="TextBox 7"/>
          <p:cNvSpPr txBox="1"/>
          <p:nvPr/>
        </p:nvSpPr>
        <p:spPr>
          <a:xfrm>
            <a:off x="9107792" y="796008"/>
            <a:ext cx="864339" cy="369332"/>
          </a:xfrm>
          <a:prstGeom prst="rect">
            <a:avLst/>
          </a:prstGeom>
          <a:noFill/>
        </p:spPr>
        <p:txBody>
          <a:bodyPr wrap="none" rtlCol="0">
            <a:spAutoFit/>
          </a:bodyPr>
          <a:lstStyle/>
          <a:p>
            <a:r>
              <a:rPr lang="en-US" dirty="0"/>
              <a:t>Carbon</a:t>
            </a:r>
          </a:p>
        </p:txBody>
      </p:sp>
    </p:spTree>
    <p:extLst>
      <p:ext uri="{BB962C8B-B14F-4D97-AF65-F5344CB8AC3E}">
        <p14:creationId xmlns:p14="http://schemas.microsoft.com/office/powerpoint/2010/main" val="3743023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Band in Semiconductors</a:t>
            </a:r>
          </a:p>
        </p:txBody>
      </p:sp>
      <p:pic>
        <p:nvPicPr>
          <p:cNvPr id="5" name="Picture 4"/>
          <p:cNvPicPr>
            <a:picLocks noChangeAspect="1"/>
          </p:cNvPicPr>
          <p:nvPr/>
        </p:nvPicPr>
        <p:blipFill>
          <a:blip r:embed="rId2"/>
          <a:stretch>
            <a:fillRect/>
          </a:stretch>
        </p:blipFill>
        <p:spPr>
          <a:xfrm>
            <a:off x="7088363" y="1536199"/>
            <a:ext cx="4693499" cy="3931151"/>
          </a:xfrm>
          <a:prstGeom prst="rect">
            <a:avLst/>
          </a:prstGeom>
        </p:spPr>
      </p:pic>
      <p:sp>
        <p:nvSpPr>
          <p:cNvPr id="6" name="Rectangle 5"/>
          <p:cNvSpPr/>
          <p:nvPr/>
        </p:nvSpPr>
        <p:spPr>
          <a:xfrm>
            <a:off x="396928" y="768043"/>
            <a:ext cx="6485698" cy="2554545"/>
          </a:xfrm>
          <a:prstGeom prst="rect">
            <a:avLst/>
          </a:prstGeom>
        </p:spPr>
        <p:txBody>
          <a:bodyPr wrap="square">
            <a:spAutoFit/>
          </a:bodyPr>
          <a:lstStyle/>
          <a:p>
            <a:pPr marL="285750" indent="-285750" algn="just">
              <a:buFont typeface="Wingdings" panose="05000000000000000000" pitchFamily="2" charset="2"/>
              <a:buChar char="Ø"/>
            </a:pPr>
            <a:r>
              <a:rPr lang="en-US" sz="2000" dirty="0"/>
              <a:t>similar reasoning applies to silicon (Si, 1s</a:t>
            </a:r>
            <a:r>
              <a:rPr lang="en-US" sz="2000" baseline="30000" dirty="0"/>
              <a:t>2</a:t>
            </a:r>
            <a:r>
              <a:rPr lang="en-US" sz="2000" dirty="0"/>
              <a:t> 2s</a:t>
            </a:r>
            <a:r>
              <a:rPr lang="en-US" sz="2000" baseline="30000" dirty="0"/>
              <a:t>2</a:t>
            </a:r>
            <a:r>
              <a:rPr lang="en-US" sz="2000" dirty="0"/>
              <a:t> 2p</a:t>
            </a:r>
            <a:r>
              <a:rPr lang="en-US" sz="2000" baseline="30000" dirty="0"/>
              <a:t>6</a:t>
            </a:r>
            <a:r>
              <a:rPr lang="en-US" sz="2000" dirty="0"/>
              <a:t> 3s</a:t>
            </a:r>
            <a:r>
              <a:rPr lang="en-US" sz="2000" baseline="30000" dirty="0"/>
              <a:t>2</a:t>
            </a:r>
            <a:r>
              <a:rPr lang="en-US" sz="2000" dirty="0"/>
              <a:t> 3p</a:t>
            </a:r>
            <a:r>
              <a:rPr lang="en-US" sz="2000" baseline="30000" dirty="0"/>
              <a:t>2</a:t>
            </a:r>
            <a:r>
              <a:rPr lang="en-US" sz="2000" dirty="0"/>
              <a:t>). </a:t>
            </a:r>
          </a:p>
          <a:p>
            <a:pPr marL="285750" indent="-285750" algn="just">
              <a:buFont typeface="Wingdings" panose="05000000000000000000" pitchFamily="2" charset="2"/>
              <a:buChar char="Ø"/>
            </a:pPr>
            <a:r>
              <a:rPr lang="en-US" sz="2000" dirty="0"/>
              <a:t>For Si the energy gap is only 1 eV.</a:t>
            </a:r>
          </a:p>
          <a:p>
            <a:pPr marL="285750" indent="-285750" algn="just">
              <a:buFont typeface="Wingdings" panose="05000000000000000000" pitchFamily="2" charset="2"/>
              <a:buChar char="Ø"/>
            </a:pPr>
            <a:r>
              <a:rPr lang="en-US" sz="2000" dirty="0"/>
              <a:t>At room temperature a noticeable number of electrons are thermally excited across the energy gap, where states are available and electrons can gain energy and conduct current.</a:t>
            </a:r>
          </a:p>
          <a:p>
            <a:pPr marL="285750" indent="-285750" algn="just">
              <a:buFont typeface="Wingdings" panose="05000000000000000000" pitchFamily="2" charset="2"/>
              <a:buChar char="Ø"/>
            </a:pPr>
            <a:r>
              <a:rPr lang="en-US" sz="2000" dirty="0"/>
              <a:t>Because of the intermediate conductivity such materials are called semiconductors</a:t>
            </a:r>
          </a:p>
        </p:txBody>
      </p:sp>
      <p:sp>
        <p:nvSpPr>
          <p:cNvPr id="7" name="Rectangle 6"/>
          <p:cNvSpPr/>
          <p:nvPr/>
        </p:nvSpPr>
        <p:spPr>
          <a:xfrm>
            <a:off x="593950" y="3322588"/>
            <a:ext cx="6288675" cy="2554545"/>
          </a:xfrm>
          <a:prstGeom prst="rect">
            <a:avLst/>
          </a:prstGeom>
        </p:spPr>
        <p:txBody>
          <a:bodyPr wrap="square">
            <a:spAutoFit/>
          </a:bodyPr>
          <a:lstStyle/>
          <a:p>
            <a:pPr algn="just"/>
            <a:r>
              <a:rPr lang="en-US" sz="2000" b="1" dirty="0">
                <a:solidFill>
                  <a:srgbClr val="FF0000"/>
                </a:solidFill>
              </a:rPr>
              <a:t>Valence Band:-</a:t>
            </a:r>
            <a:r>
              <a:rPr lang="en-US" sz="2000" dirty="0"/>
              <a:t>The band of energy occupied by the valence electrons is called the valence band. The valence band is the highest occupied band.</a:t>
            </a:r>
          </a:p>
          <a:p>
            <a:pPr algn="just"/>
            <a:endParaRPr lang="en-US" sz="2000" dirty="0"/>
          </a:p>
          <a:p>
            <a:pPr algn="just"/>
            <a:r>
              <a:rPr lang="en-US" sz="2000" b="1" dirty="0">
                <a:solidFill>
                  <a:srgbClr val="FF0000"/>
                </a:solidFill>
              </a:rPr>
              <a:t>Conduction Band:-</a:t>
            </a:r>
            <a:r>
              <a:rPr lang="en-US" sz="2000" dirty="0"/>
              <a:t>The conduction band is normally empty and may be defined as the lowest unfilled energy band. In the conduction band, electrons can move freely and are generally called conduction electrons.</a:t>
            </a:r>
          </a:p>
        </p:txBody>
      </p:sp>
    </p:spTree>
    <p:extLst>
      <p:ext uri="{BB962C8B-B14F-4D97-AF65-F5344CB8AC3E}">
        <p14:creationId xmlns:p14="http://schemas.microsoft.com/office/powerpoint/2010/main" val="369735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Metals</a:t>
            </a:r>
          </a:p>
        </p:txBody>
      </p:sp>
      <p:sp>
        <p:nvSpPr>
          <p:cNvPr id="5" name="TextBox 4"/>
          <p:cNvSpPr txBox="1"/>
          <p:nvPr/>
        </p:nvSpPr>
        <p:spPr>
          <a:xfrm>
            <a:off x="1147985" y="664882"/>
            <a:ext cx="9896030" cy="6001643"/>
          </a:xfrm>
          <a:prstGeom prst="rect">
            <a:avLst/>
          </a:prstGeom>
          <a:noFill/>
          <a:ln w="19050">
            <a:solidFill>
              <a:schemeClr val="tx1"/>
            </a:solidFill>
          </a:ln>
        </p:spPr>
        <p:txBody>
          <a:bodyPr wrap="square" rtlCol="0">
            <a:spAutoFit/>
          </a:bodyPr>
          <a:lstStyle/>
          <a:p>
            <a:pPr marL="285750" indent="-285750" algn="just">
              <a:buFont typeface="Wingdings" panose="05000000000000000000" pitchFamily="2" charset="2"/>
              <a:buChar char="ü"/>
            </a:pPr>
            <a:r>
              <a:rPr lang="en-US" sz="2400" dirty="0"/>
              <a:t>The simplest metals are the alkali metals with one valence electrons such as Na, K, Li etc.</a:t>
            </a:r>
          </a:p>
          <a:p>
            <a:pPr marL="285750" indent="-285750" algn="just">
              <a:buFont typeface="Wingdings" panose="05000000000000000000" pitchFamily="2" charset="2"/>
              <a:buChar char="ü"/>
            </a:pPr>
            <a:r>
              <a:rPr lang="en-US" sz="2400" dirty="0"/>
              <a:t>The electronic configuration of sodium is Na- </a:t>
            </a:r>
            <a:r>
              <a:rPr lang="en-US" sz="2400" b="1" dirty="0"/>
              <a:t>1s</a:t>
            </a:r>
            <a:r>
              <a:rPr lang="en-US" sz="2400" b="1" baseline="30000" dirty="0"/>
              <a:t>2</a:t>
            </a:r>
            <a:r>
              <a:rPr lang="en-US" sz="2400" b="1" dirty="0"/>
              <a:t> 2s</a:t>
            </a:r>
            <a:r>
              <a:rPr lang="en-US" sz="2400" b="1" baseline="30000" dirty="0"/>
              <a:t>2</a:t>
            </a:r>
            <a:r>
              <a:rPr lang="en-US" sz="2400" b="1" dirty="0"/>
              <a:t> 2p</a:t>
            </a:r>
            <a:r>
              <a:rPr lang="en-US" sz="2400" b="1" baseline="30000" dirty="0"/>
              <a:t>6</a:t>
            </a:r>
            <a:r>
              <a:rPr lang="en-US" sz="2400" b="1" dirty="0"/>
              <a:t> 3s</a:t>
            </a:r>
            <a:r>
              <a:rPr lang="en-US" sz="2400" b="1" baseline="30000" dirty="0"/>
              <a:t>1</a:t>
            </a:r>
            <a:r>
              <a:rPr lang="en-US" sz="2400" dirty="0"/>
              <a:t>.</a:t>
            </a:r>
          </a:p>
          <a:p>
            <a:pPr marL="285750" indent="-285750" algn="just">
              <a:buFont typeface="Wingdings" panose="05000000000000000000" pitchFamily="2" charset="2"/>
              <a:buChar char="ü"/>
            </a:pPr>
            <a:r>
              <a:rPr lang="en-US" sz="2400" dirty="0"/>
              <a:t>The last electron behaves as a conduction electrons in metal which is also called the free electron.</a:t>
            </a:r>
          </a:p>
          <a:p>
            <a:pPr marL="285750" indent="-285750" algn="just">
              <a:buFont typeface="Wingdings" panose="05000000000000000000" pitchFamily="2" charset="2"/>
              <a:buChar char="ü"/>
            </a:pPr>
            <a:r>
              <a:rPr lang="en-US" sz="2400" dirty="0"/>
              <a:t>The free electron behaves like the molecules in a perfect gas and are called free electron gas.  </a:t>
            </a:r>
          </a:p>
          <a:p>
            <a:pPr marL="285750" indent="-285750" algn="just">
              <a:buFont typeface="Wingdings" panose="05000000000000000000" pitchFamily="2" charset="2"/>
              <a:buChar char="ü"/>
            </a:pPr>
            <a:r>
              <a:rPr lang="en-US" sz="2400" dirty="0"/>
              <a:t> The free electron theory considers the force between the conduction electrons and the ion cores are neglected so that the total energy of the electron is all kinetic and the potential energy is taken to be zero. Therefore the motion of the electrons within the metal is free because there are no collisions, similar to the molecules of an ideal gas. </a:t>
            </a:r>
          </a:p>
          <a:p>
            <a:pPr marL="285750" indent="-285750" algn="just">
              <a:buFont typeface="Wingdings" panose="05000000000000000000" pitchFamily="2" charset="2"/>
              <a:buChar char="ü"/>
            </a:pPr>
            <a:endParaRPr lang="en-US" sz="2400" dirty="0"/>
          </a:p>
          <a:p>
            <a:pPr marL="285750" indent="-285750" algn="just">
              <a:buFont typeface="Wingdings" panose="05000000000000000000" pitchFamily="2" charset="2"/>
              <a:buChar char="ü"/>
            </a:pPr>
            <a:r>
              <a:rPr lang="en-US" sz="2400" dirty="0"/>
              <a:t>It was believed that  many physical properties of metals including electrical and thermal conductivities can be understood by considering free electron model. The works of Lorentz and </a:t>
            </a:r>
            <a:r>
              <a:rPr lang="en-US" sz="2400" dirty="0" err="1"/>
              <a:t>Drude</a:t>
            </a:r>
            <a:r>
              <a:rPr lang="en-US" sz="2400" dirty="0"/>
              <a:t> are important to cite here.</a:t>
            </a:r>
          </a:p>
        </p:txBody>
      </p:sp>
      <p:sp>
        <p:nvSpPr>
          <p:cNvPr id="6" name="Rectangle 5"/>
          <p:cNvSpPr/>
          <p:nvPr/>
        </p:nvSpPr>
        <p:spPr>
          <a:xfrm>
            <a:off x="1724297" y="5112322"/>
            <a:ext cx="8530046" cy="369332"/>
          </a:xfrm>
          <a:prstGeom prst="rect">
            <a:avLst/>
          </a:prstGeom>
        </p:spPr>
        <p:txBody>
          <a:bodyPr wrap="square">
            <a:spAutoFit/>
          </a:bodyPr>
          <a:lstStyle/>
          <a:p>
            <a:r>
              <a:rPr lang="en-US" u="sng" dirty="0">
                <a:solidFill>
                  <a:srgbClr val="FF0000"/>
                </a:solidFill>
                <a:hlinkClick r:id="rId2"/>
              </a:rPr>
              <a:t>Free electron theory    https://www.youtube.com/watch?v=ttdtdLfn9HU</a:t>
            </a:r>
            <a:endParaRPr lang="en-US" dirty="0">
              <a:solidFill>
                <a:srgbClr val="FF0000"/>
              </a:solidFill>
            </a:endParaRPr>
          </a:p>
        </p:txBody>
      </p:sp>
    </p:spTree>
    <p:extLst>
      <p:ext uri="{BB962C8B-B14F-4D97-AF65-F5344CB8AC3E}">
        <p14:creationId xmlns:p14="http://schemas.microsoft.com/office/powerpoint/2010/main" val="2956324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What is so special about the valence and conduction band?</a:t>
            </a:r>
          </a:p>
        </p:txBody>
      </p:sp>
      <p:sp>
        <p:nvSpPr>
          <p:cNvPr id="3" name="Rectangle 2"/>
          <p:cNvSpPr/>
          <p:nvPr/>
        </p:nvSpPr>
        <p:spPr>
          <a:xfrm>
            <a:off x="1113802" y="5900866"/>
            <a:ext cx="9964396" cy="307777"/>
          </a:xfrm>
          <a:prstGeom prst="rect">
            <a:avLst/>
          </a:prstGeom>
        </p:spPr>
        <p:txBody>
          <a:bodyPr wrap="square">
            <a:spAutoFit/>
          </a:bodyPr>
          <a:lstStyle/>
          <a:p>
            <a:r>
              <a:rPr lang="en-US" sz="1400" dirty="0">
                <a:hlinkClick r:id="rId2"/>
              </a:rPr>
              <a:t>https://physics.stackexchange.com/questions/266114/what-is-it-about-the-conduction-band-of-a-material-that-is-distinct-from-the-v</a:t>
            </a:r>
            <a:endParaRPr lang="en-US" sz="1400" dirty="0"/>
          </a:p>
        </p:txBody>
      </p:sp>
      <p:sp>
        <p:nvSpPr>
          <p:cNvPr id="2" name="TextBox 1"/>
          <p:cNvSpPr txBox="1"/>
          <p:nvPr/>
        </p:nvSpPr>
        <p:spPr>
          <a:xfrm>
            <a:off x="717846" y="940037"/>
            <a:ext cx="10777467" cy="4247317"/>
          </a:xfrm>
          <a:prstGeom prst="rect">
            <a:avLst/>
          </a:prstGeom>
          <a:noFill/>
          <a:ln w="22225">
            <a:solidFill>
              <a:schemeClr val="tx1"/>
            </a:solidFill>
          </a:ln>
        </p:spPr>
        <p:txBody>
          <a:bodyPr wrap="square" rtlCol="0">
            <a:spAutoFit/>
          </a:bodyPr>
          <a:lstStyle/>
          <a:p>
            <a:pPr marL="285750" indent="-285750" algn="just">
              <a:buFont typeface="Wingdings" panose="05000000000000000000" pitchFamily="2" charset="2"/>
              <a:buChar char="ü"/>
            </a:pPr>
            <a:r>
              <a:rPr lang="en-US" dirty="0"/>
              <a:t>In ideal cases the conduction band is empty and the valence band is fully occupied. Hence, when the electrons move from the valence band to the conduction band, gaining some energy from the external source, the electron become free to roam about in the conduction band. This is why conduction band is responsible for the conduction of electricity. The electrons can occupy any energy state within this conduction band of energies. </a:t>
            </a:r>
          </a:p>
          <a:p>
            <a:pPr marL="285750" indent="-285750" algn="just">
              <a:buFont typeface="Wingdings" panose="05000000000000000000" pitchFamily="2" charset="2"/>
              <a:buChar char="ü"/>
            </a:pPr>
            <a:r>
              <a:rPr lang="en-US" dirty="0"/>
              <a:t>Pauli's exclusion principle however, forbids two electrons to occupy same energy state. If one electron takes one energy state, then other electrons in the same band now have less number of unoccupied states to move to.</a:t>
            </a:r>
          </a:p>
          <a:p>
            <a:pPr marL="285750" indent="-285750" algn="just">
              <a:buFont typeface="Wingdings" panose="05000000000000000000" pitchFamily="2" charset="2"/>
              <a:buChar char="ü"/>
            </a:pPr>
            <a:r>
              <a:rPr lang="en-US" dirty="0"/>
              <a:t>So, if more electrons are brought to the conduction band, less freedom each of them has, to move around within this band. If it becomes totally full, they are all again "fixed" at their current energy states and the freedom is lost. Thus, once again some amount of energy has to be added to make a jump to even higher band to reach freedom again.</a:t>
            </a:r>
          </a:p>
          <a:p>
            <a:pPr marL="285750" indent="-285750" algn="just">
              <a:buFont typeface="Wingdings" panose="05000000000000000000" pitchFamily="2" charset="2"/>
              <a:buChar char="ü"/>
            </a:pPr>
            <a:r>
              <a:rPr lang="en-US" dirty="0"/>
              <a:t>At this point, the recently full conduction band has become "the new" valence band. And "the new" conduction band is the nearest band higher up (energy-wise). There is thus no difference between valence and conduction bands other than how much occupied they are.</a:t>
            </a:r>
          </a:p>
        </p:txBody>
      </p:sp>
    </p:spTree>
    <p:extLst>
      <p:ext uri="{BB962C8B-B14F-4D97-AF65-F5344CB8AC3E}">
        <p14:creationId xmlns:p14="http://schemas.microsoft.com/office/powerpoint/2010/main" val="353275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0958" y="39189"/>
            <a:ext cx="6496595" cy="762687"/>
          </a:xfrm>
        </p:spPr>
        <p:txBody>
          <a:bodyPr/>
          <a:lstStyle/>
          <a:p>
            <a:pPr eaLnBrk="1" hangingPunct="1"/>
            <a:r>
              <a:rPr lang="en-US" altLang="en-US" b="1" dirty="0"/>
              <a:t>Band Formation in Silicon </a:t>
            </a:r>
            <a:endParaRPr lang="en-IN" altLang="en-US" b="1" dirty="0"/>
          </a:p>
        </p:txBody>
      </p:sp>
      <p:sp>
        <p:nvSpPr>
          <p:cNvPr id="3" name="Content Placeholder 2"/>
          <p:cNvSpPr>
            <a:spLocks noGrp="1"/>
          </p:cNvSpPr>
          <p:nvPr>
            <p:ph idx="1"/>
          </p:nvPr>
        </p:nvSpPr>
        <p:spPr>
          <a:xfrm>
            <a:off x="165462" y="915718"/>
            <a:ext cx="6708163" cy="3473404"/>
          </a:xfrm>
        </p:spPr>
        <p:txBody>
          <a:bodyPr rtlCol="0">
            <a:normAutofit/>
          </a:bodyPr>
          <a:lstStyle/>
          <a:p>
            <a:pPr>
              <a:defRPr/>
            </a:pPr>
            <a:r>
              <a:rPr lang="en-IN" sz="2400" dirty="0"/>
              <a:t>In a solid, many atoms are brought together, so that the split energy levels form essentially continuous bands of energies. </a:t>
            </a:r>
          </a:p>
          <a:p>
            <a:pPr>
              <a:defRPr/>
            </a:pPr>
            <a:r>
              <a:rPr lang="en-IN" sz="2400" dirty="0"/>
              <a:t>Each isolated silicon atom has an electronic structure </a:t>
            </a:r>
          </a:p>
          <a:p>
            <a:pPr>
              <a:defRPr/>
            </a:pPr>
            <a:r>
              <a:rPr lang="en-IN" sz="2400" dirty="0"/>
              <a:t>1s</a:t>
            </a:r>
            <a:r>
              <a:rPr lang="en-IN" sz="2400" baseline="30000" dirty="0"/>
              <a:t>2</a:t>
            </a:r>
            <a:r>
              <a:rPr lang="en-IN" sz="2400" dirty="0"/>
              <a:t> 2s</a:t>
            </a:r>
            <a:r>
              <a:rPr lang="en-IN" sz="2400" baseline="30000" dirty="0"/>
              <a:t>2 </a:t>
            </a:r>
            <a:r>
              <a:rPr lang="en-IN" sz="2400" dirty="0"/>
              <a:t>2p</a:t>
            </a:r>
            <a:r>
              <a:rPr lang="en-IN" sz="2400" baseline="30000" dirty="0"/>
              <a:t> 6 </a:t>
            </a:r>
            <a:r>
              <a:rPr lang="en-IN" sz="2400" dirty="0"/>
              <a:t>3s</a:t>
            </a:r>
            <a:r>
              <a:rPr lang="en-IN" sz="2400" baseline="30000" dirty="0"/>
              <a:t>2</a:t>
            </a:r>
            <a:r>
              <a:rPr lang="en-IN" sz="2400" dirty="0"/>
              <a:t> 3p</a:t>
            </a:r>
            <a:r>
              <a:rPr lang="en-IN" sz="2400" baseline="30000" dirty="0"/>
              <a:t>2 </a:t>
            </a:r>
            <a:r>
              <a:rPr lang="en-IN" sz="2400" dirty="0"/>
              <a:t>in the ground state. </a:t>
            </a:r>
          </a:p>
          <a:p>
            <a:pPr>
              <a:defRPr/>
            </a:pPr>
            <a:r>
              <a:rPr lang="en-IN" sz="2400" dirty="0"/>
              <a:t>Each atom has available </a:t>
            </a:r>
            <a:r>
              <a:rPr lang="en-IN" sz="2400" b="1" dirty="0"/>
              <a:t>two Is states, two 2s states, six 2p states, two 3s states, six 3p states, and higher states.</a:t>
            </a:r>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688534" y="39189"/>
            <a:ext cx="5455572" cy="4367213"/>
          </a:xfrm>
          <a:prstGeom prst="rect">
            <a:avLst/>
          </a:prstGeom>
        </p:spPr>
      </p:pic>
      <p:sp>
        <p:nvSpPr>
          <p:cNvPr id="2" name="Rectangle 1"/>
          <p:cNvSpPr/>
          <p:nvPr/>
        </p:nvSpPr>
        <p:spPr>
          <a:xfrm>
            <a:off x="268172" y="4366794"/>
            <a:ext cx="11566777" cy="2123658"/>
          </a:xfrm>
          <a:prstGeom prst="rect">
            <a:avLst/>
          </a:prstGeom>
        </p:spPr>
        <p:txBody>
          <a:bodyPr wrap="square">
            <a:spAutoFit/>
          </a:bodyPr>
          <a:lstStyle/>
          <a:p>
            <a:pPr>
              <a:defRPr/>
            </a:pPr>
            <a:r>
              <a:rPr lang="en-IN" sz="2200" dirty="0"/>
              <a:t>If we consider N atoms, there will be </a:t>
            </a:r>
            <a:r>
              <a:rPr lang="en-IN" sz="2200" b="1" dirty="0"/>
              <a:t>2N, 2N, 6N, 2N, and 6N quantum states of type Is, 2s, 2p, 3s, and 3p, respectively</a:t>
            </a:r>
            <a:r>
              <a:rPr lang="en-IN" sz="2200" dirty="0"/>
              <a:t>. </a:t>
            </a:r>
          </a:p>
          <a:p>
            <a:pPr>
              <a:defRPr/>
            </a:pPr>
            <a:r>
              <a:rPr lang="en-IN" sz="2200" dirty="0"/>
              <a:t>As the interatomic spacing decreases, these energy levels split into bands, beginning with the outer </a:t>
            </a:r>
            <a:r>
              <a:rPr lang="en-IN" sz="2200" b="1" dirty="0"/>
              <a:t>(n = 3) shell</a:t>
            </a:r>
            <a:r>
              <a:rPr lang="en-IN" sz="2200" dirty="0"/>
              <a:t>. </a:t>
            </a:r>
          </a:p>
          <a:p>
            <a:pPr>
              <a:defRPr/>
            </a:pPr>
            <a:r>
              <a:rPr lang="en-IN" sz="2200" dirty="0"/>
              <a:t>As the </a:t>
            </a:r>
            <a:r>
              <a:rPr lang="en-IN" sz="2200" b="1" dirty="0"/>
              <a:t>"3s" and "3p" bands grow</a:t>
            </a:r>
            <a:r>
              <a:rPr lang="en-IN" sz="2200" dirty="0"/>
              <a:t>, </a:t>
            </a:r>
            <a:r>
              <a:rPr lang="en-IN" sz="2200" b="1" dirty="0"/>
              <a:t>they merge into a single band composed of a mixture of energy levels</a:t>
            </a:r>
            <a:r>
              <a:rPr lang="en-IN" sz="2200" dirty="0"/>
              <a:t>.  </a:t>
            </a:r>
            <a:r>
              <a:rPr lang="en-IN" sz="2200" b="1" dirty="0"/>
              <a:t>This band of "3s-3p" levels contains 8N available quantum states</a:t>
            </a:r>
            <a:r>
              <a:rPr lang="en-IN" sz="2200" dirty="0"/>
              <a:t>. </a:t>
            </a:r>
          </a:p>
        </p:txBody>
      </p:sp>
    </p:spTree>
    <p:extLst>
      <p:ext uri="{BB962C8B-B14F-4D97-AF65-F5344CB8AC3E}">
        <p14:creationId xmlns:p14="http://schemas.microsoft.com/office/powerpoint/2010/main" val="3822773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6126" y="21981"/>
            <a:ext cx="7119257" cy="777875"/>
          </a:xfrm>
        </p:spPr>
        <p:txBody>
          <a:bodyPr/>
          <a:lstStyle/>
          <a:p>
            <a:pPr eaLnBrk="1" hangingPunct="1"/>
            <a:r>
              <a:rPr lang="en-US" altLang="en-US" b="1" dirty="0"/>
              <a:t>Band Formation in Silicon </a:t>
            </a:r>
            <a:endParaRPr lang="en-IN" altLang="en-US" b="1" dirty="0"/>
          </a:p>
        </p:txBody>
      </p:sp>
      <p:sp>
        <p:nvSpPr>
          <p:cNvPr id="3" name="Content Placeholder 2"/>
          <p:cNvSpPr>
            <a:spLocks noGrp="1"/>
          </p:cNvSpPr>
          <p:nvPr>
            <p:ph idx="1"/>
          </p:nvPr>
        </p:nvSpPr>
        <p:spPr>
          <a:xfrm>
            <a:off x="420189" y="4010222"/>
            <a:ext cx="11351622" cy="2338327"/>
          </a:xfrm>
        </p:spPr>
        <p:txBody>
          <a:bodyPr rtlCol="0">
            <a:normAutofit/>
          </a:bodyPr>
          <a:lstStyle/>
          <a:p>
            <a:pPr algn="just">
              <a:defRPr/>
            </a:pPr>
            <a:r>
              <a:rPr lang="en-IN" sz="2400" dirty="0"/>
              <a:t>Thus, apart from the low-lying and tightly bound "core" lev­els, the silicon crystal has two bands of available energy levels separated by an energy gap </a:t>
            </a:r>
            <a:r>
              <a:rPr lang="en-IN" sz="2400" dirty="0" err="1"/>
              <a:t>E</a:t>
            </a:r>
            <a:r>
              <a:rPr lang="en-IN" sz="2400" baseline="-25000" dirty="0" err="1"/>
              <a:t>g</a:t>
            </a:r>
            <a:r>
              <a:rPr lang="en-IN" sz="2400" dirty="0"/>
              <a:t> wide, which contains no allowed energy levels for electrons to occupy. </a:t>
            </a:r>
          </a:p>
          <a:p>
            <a:pPr algn="just">
              <a:defRPr/>
            </a:pPr>
            <a:endParaRPr lang="en-IN" sz="2400" dirty="0"/>
          </a:p>
          <a:p>
            <a:pPr algn="just">
              <a:defRPr/>
            </a:pPr>
            <a:r>
              <a:rPr lang="en-IN" sz="2400" dirty="0"/>
              <a:t>This gap is sometimes called a </a:t>
            </a:r>
            <a:r>
              <a:rPr lang="en-IN" sz="2400" b="1" dirty="0"/>
              <a:t>"forbidden band,"</a:t>
            </a:r>
            <a:r>
              <a:rPr lang="en-IN" sz="2400" dirty="0"/>
              <a:t> since in a perfect crystal it contains no electron energy states. </a:t>
            </a:r>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210697" y="45336"/>
            <a:ext cx="4920345" cy="3938760"/>
          </a:xfrm>
          <a:prstGeom prst="rect">
            <a:avLst/>
          </a:prstGeom>
        </p:spPr>
      </p:pic>
      <p:sp>
        <p:nvSpPr>
          <p:cNvPr id="2" name="Rectangle 1"/>
          <p:cNvSpPr/>
          <p:nvPr/>
        </p:nvSpPr>
        <p:spPr>
          <a:xfrm>
            <a:off x="420189" y="868482"/>
            <a:ext cx="6699068" cy="3046988"/>
          </a:xfrm>
          <a:prstGeom prst="rect">
            <a:avLst/>
          </a:prstGeom>
        </p:spPr>
        <p:txBody>
          <a:bodyPr wrap="square">
            <a:spAutoFit/>
          </a:bodyPr>
          <a:lstStyle/>
          <a:p>
            <a:pPr marL="342900" indent="-342900" algn="just">
              <a:buFont typeface="Arial" panose="020B0604020202020204" pitchFamily="34" charset="0"/>
              <a:buChar char="•"/>
              <a:defRPr/>
            </a:pPr>
            <a:r>
              <a:rPr lang="en-IN" sz="2400" dirty="0"/>
              <a:t>As the distance between atoms approaches the equilibrium interatomic spacing of silicon, </a:t>
            </a:r>
            <a:r>
              <a:rPr lang="en-IN" sz="2400" b="1" dirty="0"/>
              <a:t>this band splits into two bands separated by an energy gap </a:t>
            </a:r>
            <a:r>
              <a:rPr lang="en-IN" sz="2400" b="1" dirty="0" err="1"/>
              <a:t>Eg</a:t>
            </a:r>
            <a:r>
              <a:rPr lang="en-IN" sz="2400" b="1" dirty="0"/>
              <a:t>.</a:t>
            </a:r>
            <a:r>
              <a:rPr lang="en-IN" sz="2400" dirty="0"/>
              <a:t> </a:t>
            </a:r>
          </a:p>
          <a:p>
            <a:pPr marL="342900" indent="-342900" algn="just">
              <a:buFont typeface="Arial" panose="020B0604020202020204" pitchFamily="34" charset="0"/>
              <a:buChar char="•"/>
              <a:defRPr/>
            </a:pPr>
            <a:endParaRPr lang="en-IN" sz="2400" b="1" dirty="0"/>
          </a:p>
          <a:p>
            <a:pPr marL="342900" indent="-342900" algn="just">
              <a:buFont typeface="Arial" panose="020B0604020202020204" pitchFamily="34" charset="0"/>
              <a:buChar char="•"/>
              <a:defRPr/>
            </a:pPr>
            <a:r>
              <a:rPr lang="en-IN" sz="2400" b="1" dirty="0"/>
              <a:t>The upper band (called the conduction band) contains 4N quantum states</a:t>
            </a:r>
            <a:r>
              <a:rPr lang="en-IN" sz="2400" dirty="0"/>
              <a:t>, </a:t>
            </a:r>
            <a:r>
              <a:rPr lang="en-IN" sz="2400" b="1" dirty="0"/>
              <a:t>as does the lower (valence) band</a:t>
            </a:r>
            <a:r>
              <a:rPr lang="en-IN" sz="2400" dirty="0"/>
              <a:t>. </a:t>
            </a:r>
          </a:p>
        </p:txBody>
      </p:sp>
    </p:spTree>
    <p:extLst>
      <p:ext uri="{BB962C8B-B14F-4D97-AF65-F5344CB8AC3E}">
        <p14:creationId xmlns:p14="http://schemas.microsoft.com/office/powerpoint/2010/main" val="3895829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590003" y="273684"/>
            <a:ext cx="10515600" cy="1058727"/>
          </a:xfrm>
        </p:spPr>
        <p:txBody>
          <a:bodyPr/>
          <a:lstStyle/>
          <a:p>
            <a:pPr eaLnBrk="1" hangingPunct="1"/>
            <a:r>
              <a:rPr lang="en-US" altLang="en-US" b="1" dirty="0"/>
              <a:t>Band Formation in Silicon </a:t>
            </a:r>
            <a:endParaRPr lang="en-IN" alt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492" y="1149531"/>
            <a:ext cx="6710518" cy="5283085"/>
          </a:xfr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669" y="1533222"/>
            <a:ext cx="6548846" cy="495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3129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28748" y="456566"/>
            <a:ext cx="6450875" cy="1325563"/>
          </a:xfrm>
        </p:spPr>
        <p:txBody>
          <a:bodyPr/>
          <a:lstStyle/>
          <a:p>
            <a:pPr eaLnBrk="1" hangingPunct="1"/>
            <a:r>
              <a:rPr lang="en-US" altLang="en-US" b="1" dirty="0"/>
              <a:t>Formation of bands in Silicon</a:t>
            </a:r>
            <a:endParaRPr lang="en-IN" altLang="en-US" b="1" dirty="0"/>
          </a:p>
        </p:txBody>
      </p:sp>
      <p:sp>
        <p:nvSpPr>
          <p:cNvPr id="3" name="Content Placeholder 2"/>
          <p:cNvSpPr>
            <a:spLocks noGrp="1"/>
          </p:cNvSpPr>
          <p:nvPr>
            <p:ph idx="1"/>
          </p:nvPr>
        </p:nvSpPr>
        <p:spPr>
          <a:xfrm>
            <a:off x="420189" y="2526713"/>
            <a:ext cx="6006738" cy="1078637"/>
          </a:xfrm>
        </p:spPr>
        <p:txBody>
          <a:bodyPr rtlCol="0">
            <a:normAutofit/>
          </a:bodyPr>
          <a:lstStyle/>
          <a:p>
            <a:pPr>
              <a:buFont typeface="Wingdings" panose="05000000000000000000" pitchFamily="2" charset="2"/>
              <a:buChar char="§"/>
              <a:defRPr/>
            </a:pPr>
            <a:r>
              <a:rPr lang="en-IN" dirty="0"/>
              <a:t>The core levels (n = 1,2) in Si are completely filled with electrons. </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666080" y="260622"/>
            <a:ext cx="6336375" cy="3187973"/>
          </a:xfrm>
          <a:prstGeom prst="rect">
            <a:avLst/>
          </a:prstGeom>
        </p:spPr>
      </p:pic>
      <p:sp>
        <p:nvSpPr>
          <p:cNvPr id="2" name="Rectangle 1"/>
          <p:cNvSpPr/>
          <p:nvPr/>
        </p:nvSpPr>
        <p:spPr>
          <a:xfrm>
            <a:off x="328748" y="3734712"/>
            <a:ext cx="11015255" cy="1938992"/>
          </a:xfrm>
          <a:prstGeom prst="rect">
            <a:avLst/>
          </a:prstGeom>
        </p:spPr>
        <p:txBody>
          <a:bodyPr wrap="square">
            <a:spAutoFit/>
          </a:bodyPr>
          <a:lstStyle/>
          <a:p>
            <a:pPr marL="342900" indent="-342900">
              <a:buFont typeface="Wingdings" panose="05000000000000000000" pitchFamily="2" charset="2"/>
              <a:buChar char="§"/>
              <a:defRPr/>
            </a:pPr>
            <a:r>
              <a:rPr lang="en-IN" sz="2400" dirty="0"/>
              <a:t>At the actual atomic spacing of the crystal, </a:t>
            </a:r>
            <a:r>
              <a:rPr lang="en-IN" sz="2400" b="1" dirty="0"/>
              <a:t>the 2N electrons in the 3s subshell and the 2N electrons in the 3p subshell undergo sp</a:t>
            </a:r>
            <a:r>
              <a:rPr lang="en-IN" sz="2400" b="1" baseline="30000" dirty="0"/>
              <a:t>2</a:t>
            </a:r>
            <a:r>
              <a:rPr lang="en-IN" sz="2400" b="1" dirty="0"/>
              <a:t> hybridization</a:t>
            </a:r>
            <a:r>
              <a:rPr lang="en-IN" sz="2400" dirty="0"/>
              <a:t>, and </a:t>
            </a:r>
          </a:p>
          <a:p>
            <a:pPr marL="342900" indent="-342900">
              <a:buFont typeface="Wingdings" panose="05000000000000000000" pitchFamily="2" charset="2"/>
              <a:buChar char="§"/>
              <a:defRPr/>
            </a:pPr>
            <a:endParaRPr lang="en-IN" sz="2400" dirty="0"/>
          </a:p>
          <a:p>
            <a:pPr marL="342900" indent="-342900">
              <a:buFont typeface="Wingdings" panose="05000000000000000000" pitchFamily="2" charset="2"/>
              <a:buChar char="§"/>
              <a:defRPr/>
            </a:pPr>
            <a:r>
              <a:rPr lang="en-IN" sz="2400" dirty="0" err="1"/>
              <a:t>ll</a:t>
            </a:r>
            <a:r>
              <a:rPr lang="en-IN" sz="2400" dirty="0"/>
              <a:t> end up in </a:t>
            </a:r>
            <a:r>
              <a:rPr lang="en-IN" sz="2400" b="1" dirty="0"/>
              <a:t>the lower 4N quantum states (va­lence band), while the higher-lying 4N quantum states (conduction band) are empty, separated by a band gap. </a:t>
            </a:r>
          </a:p>
        </p:txBody>
      </p:sp>
    </p:spTree>
    <p:extLst>
      <p:ext uri="{BB962C8B-B14F-4D97-AF65-F5344CB8AC3E}">
        <p14:creationId xmlns:p14="http://schemas.microsoft.com/office/powerpoint/2010/main" val="4078733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19" y="26127"/>
            <a:ext cx="10515600" cy="731519"/>
          </a:xfrm>
        </p:spPr>
        <p:txBody>
          <a:bodyPr/>
          <a:lstStyle/>
          <a:p>
            <a:pPr eaLnBrk="1" hangingPunct="1"/>
            <a:r>
              <a:rPr lang="en-US" altLang="en-US" b="1" dirty="0"/>
              <a:t>Band gap in the solids</a:t>
            </a:r>
            <a:endParaRPr lang="en-IN" altLang="en-US" b="1" dirty="0"/>
          </a:p>
        </p:txBody>
      </p:sp>
      <p:pic>
        <p:nvPicPr>
          <p:cNvPr id="2969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7910" y="3234751"/>
            <a:ext cx="6680764" cy="3512425"/>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5953" y="444137"/>
            <a:ext cx="6533957"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050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Insulators</a:t>
            </a:r>
          </a:p>
        </p:txBody>
      </p:sp>
      <p:sp>
        <p:nvSpPr>
          <p:cNvPr id="5" name="TextBox 4"/>
          <p:cNvSpPr txBox="1"/>
          <p:nvPr/>
        </p:nvSpPr>
        <p:spPr>
          <a:xfrm>
            <a:off x="735474" y="1031104"/>
            <a:ext cx="5938792" cy="4832092"/>
          </a:xfrm>
          <a:prstGeom prst="rect">
            <a:avLst/>
          </a:prstGeom>
          <a:noFill/>
          <a:ln w="22225">
            <a:solidFill>
              <a:schemeClr val="tx1"/>
            </a:solidFill>
          </a:ln>
        </p:spPr>
        <p:txBody>
          <a:bodyPr wrap="square" rtlCol="0">
            <a:spAutoFit/>
          </a:bodyPr>
          <a:lstStyle/>
          <a:p>
            <a:pPr marL="285750" indent="-285750" algn="just">
              <a:buFont typeface="Wingdings" panose="05000000000000000000" pitchFamily="2" charset="2"/>
              <a:buChar char="ü"/>
            </a:pPr>
            <a:r>
              <a:rPr lang="en-US" sz="2200" dirty="0"/>
              <a:t>The band formation for the insulators is as shown in the figure.</a:t>
            </a:r>
          </a:p>
          <a:p>
            <a:pPr marL="285750" indent="-285750" algn="just">
              <a:buFont typeface="Wingdings" panose="05000000000000000000" pitchFamily="2" charset="2"/>
              <a:buChar char="ü"/>
            </a:pPr>
            <a:r>
              <a:rPr lang="en-US" sz="2200" dirty="0"/>
              <a:t>The forbidden gap between the highest filled band and the lowest empty band is very wide and is about 3 eV to 6 eV. </a:t>
            </a:r>
          </a:p>
          <a:p>
            <a:pPr marL="285750" indent="-285750" algn="just">
              <a:buFont typeface="Wingdings" panose="05000000000000000000" pitchFamily="2" charset="2"/>
              <a:buChar char="ü"/>
            </a:pPr>
            <a:r>
              <a:rPr lang="en-US" sz="2200" dirty="0"/>
              <a:t>Very few electrons from the filled band reach the empty band even if we thermally excite them or apply an electric field to them.  </a:t>
            </a:r>
          </a:p>
          <a:p>
            <a:pPr marL="285750" indent="-285750" algn="just">
              <a:buFont typeface="Wingdings" panose="05000000000000000000" pitchFamily="2" charset="2"/>
              <a:buChar char="ü"/>
            </a:pPr>
            <a:r>
              <a:rPr lang="en-US" sz="2200" dirty="0"/>
              <a:t>The Pauli’s exclusion principle restricts the electrons from moving in the valence band. Hence a free electron current cannot be obtained for the insulating material.</a:t>
            </a:r>
          </a:p>
          <a:p>
            <a:pPr marL="285750" indent="-285750" algn="just">
              <a:buFont typeface="Wingdings" panose="05000000000000000000" pitchFamily="2" charset="2"/>
              <a:buChar char="ü"/>
            </a:pPr>
            <a:r>
              <a:rPr lang="en-US" sz="2200" dirty="0"/>
              <a:t>Ex- diamond, quartz, </a:t>
            </a:r>
            <a:r>
              <a:rPr lang="en-US" sz="2200" dirty="0" err="1"/>
              <a:t>ZnO</a:t>
            </a:r>
            <a:r>
              <a:rPr lang="en-US" sz="2200" dirty="0"/>
              <a:t>, </a:t>
            </a:r>
            <a:r>
              <a:rPr lang="en-US" sz="2200" dirty="0" err="1"/>
              <a:t>Agcl</a:t>
            </a:r>
            <a:r>
              <a:rPr lang="en-US" sz="2200" dirty="0"/>
              <a:t> etc.</a:t>
            </a:r>
          </a:p>
          <a:p>
            <a:pPr algn="just"/>
            <a:endParaRPr lang="en-US" sz="22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1919" y="1031104"/>
            <a:ext cx="3741664" cy="5552576"/>
          </a:xfrm>
          <a:prstGeom prst="rect">
            <a:avLst/>
          </a:prstGeom>
        </p:spPr>
      </p:pic>
    </p:spTree>
    <p:extLst>
      <p:ext uri="{BB962C8B-B14F-4D97-AF65-F5344CB8AC3E}">
        <p14:creationId xmlns:p14="http://schemas.microsoft.com/office/powerpoint/2010/main" val="2149481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Semiconductors</a:t>
            </a:r>
          </a:p>
        </p:txBody>
      </p:sp>
      <p:sp>
        <p:nvSpPr>
          <p:cNvPr id="2" name="TextBox 1"/>
          <p:cNvSpPr txBox="1"/>
          <p:nvPr/>
        </p:nvSpPr>
        <p:spPr>
          <a:xfrm>
            <a:off x="1104811" y="1267097"/>
            <a:ext cx="5674812" cy="4154984"/>
          </a:xfrm>
          <a:prstGeom prst="rect">
            <a:avLst/>
          </a:prstGeom>
          <a:noFill/>
          <a:ln w="25400">
            <a:solidFill>
              <a:schemeClr val="tx1"/>
            </a:solidFill>
          </a:ln>
        </p:spPr>
        <p:txBody>
          <a:bodyPr wrap="square" rtlCol="0">
            <a:spAutoFit/>
          </a:bodyPr>
          <a:lstStyle/>
          <a:p>
            <a:pPr marL="285750" indent="-285750" algn="just">
              <a:buFont typeface="Wingdings" panose="05000000000000000000" pitchFamily="2" charset="2"/>
              <a:buChar char="ü"/>
            </a:pPr>
            <a:r>
              <a:rPr lang="en-US" sz="2200" dirty="0"/>
              <a:t>In this case of semiconductors, the forbidden band between the highest filled valence band and the lowest empty conduction band is very narrow and is about 0.1 eV to 1 eV.</a:t>
            </a:r>
          </a:p>
          <a:p>
            <a:pPr algn="just"/>
            <a:r>
              <a:rPr lang="en-US" sz="2200" dirty="0"/>
              <a:t> </a:t>
            </a:r>
          </a:p>
          <a:p>
            <a:pPr marL="285750" indent="-285750" algn="just">
              <a:buFont typeface="Wingdings" panose="05000000000000000000" pitchFamily="2" charset="2"/>
              <a:buChar char="ü"/>
            </a:pPr>
            <a:r>
              <a:rPr lang="en-US" sz="2200" dirty="0"/>
              <a:t>Thus, we can easily move the electrons from the highest filled band to the empty band. This can be achieved by thermal excitation or by applying electric field. For this reason, a free electron current can be obtained as a few electrons are available in the empty band.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7507" y="814217"/>
            <a:ext cx="4757780" cy="5847838"/>
          </a:xfrm>
          <a:prstGeom prst="rect">
            <a:avLst/>
          </a:prstGeom>
        </p:spPr>
      </p:pic>
    </p:spTree>
    <p:extLst>
      <p:ext uri="{BB962C8B-B14F-4D97-AF65-F5344CB8AC3E}">
        <p14:creationId xmlns:p14="http://schemas.microsoft.com/office/powerpoint/2010/main" val="2095429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Intrinsic versus Extrinsic Semiconductors</a:t>
            </a:r>
          </a:p>
        </p:txBody>
      </p:sp>
      <p:sp>
        <p:nvSpPr>
          <p:cNvPr id="5" name="TextBox 4"/>
          <p:cNvSpPr txBox="1"/>
          <p:nvPr/>
        </p:nvSpPr>
        <p:spPr>
          <a:xfrm>
            <a:off x="495300" y="981075"/>
            <a:ext cx="5219700" cy="5016758"/>
          </a:xfrm>
          <a:prstGeom prst="rect">
            <a:avLst/>
          </a:prstGeom>
          <a:noFill/>
          <a:ln w="22225">
            <a:solidFill>
              <a:schemeClr val="tx1"/>
            </a:solidFill>
          </a:ln>
        </p:spPr>
        <p:txBody>
          <a:bodyPr wrap="square" rtlCol="0">
            <a:spAutoFit/>
          </a:bodyPr>
          <a:lstStyle/>
          <a:p>
            <a:pPr marL="285750" indent="-285750" algn="just">
              <a:buFont typeface="Wingdings" panose="05000000000000000000" pitchFamily="2" charset="2"/>
              <a:buChar char="ü"/>
            </a:pPr>
            <a:r>
              <a:rPr lang="en-US" sz="2000" dirty="0"/>
              <a:t>The semiconductor in which the transformation of electrons to the conduction band and the generation of holes in the valence band are achieved purely by thermal excitation are called intrinsic semiconductors. Thus, this effect is temperature dependent and produces equal number of electron and hole carriers. The electrons and holes are called intrinsic charge carriers and the resulting conductivity is known as thermal conductivity.  </a:t>
            </a:r>
          </a:p>
          <a:p>
            <a:pPr marL="285750" indent="-285750" algn="just">
              <a:buFont typeface="Wingdings" panose="05000000000000000000" pitchFamily="2" charset="2"/>
              <a:buChar char="ü"/>
            </a:pPr>
            <a:r>
              <a:rPr lang="en-US" sz="2000" dirty="0"/>
              <a:t>In intrinsic semiconductor, the number of holes and electrons must be the same. </a:t>
            </a:r>
          </a:p>
          <a:p>
            <a:pPr marL="285750" indent="-285750" algn="just">
              <a:buFont typeface="Wingdings" panose="05000000000000000000" pitchFamily="2" charset="2"/>
              <a:buChar char="ü"/>
            </a:pPr>
            <a:r>
              <a:rPr lang="en-US" sz="2000" dirty="0"/>
              <a:t>Intrinsic carrier concentration increases with increase in temperature. </a:t>
            </a:r>
          </a:p>
          <a:p>
            <a:pPr marL="285750" indent="-285750" algn="just">
              <a:buFont typeface="Wingdings" panose="05000000000000000000" pitchFamily="2" charset="2"/>
              <a:buChar char="ü"/>
            </a:pPr>
            <a:r>
              <a:rPr lang="en-US" sz="2000" dirty="0"/>
              <a:t>Ge and Si are intrinsic semiconductor.  </a:t>
            </a:r>
          </a:p>
        </p:txBody>
      </p:sp>
      <p:sp>
        <p:nvSpPr>
          <p:cNvPr id="6" name="TextBox 5"/>
          <p:cNvSpPr txBox="1"/>
          <p:nvPr/>
        </p:nvSpPr>
        <p:spPr>
          <a:xfrm>
            <a:off x="6004560" y="781086"/>
            <a:ext cx="5947954" cy="5940088"/>
          </a:xfrm>
          <a:prstGeom prst="rect">
            <a:avLst/>
          </a:prstGeom>
          <a:noFill/>
          <a:ln w="22225">
            <a:solidFill>
              <a:schemeClr val="tx1"/>
            </a:solidFill>
          </a:ln>
        </p:spPr>
        <p:txBody>
          <a:bodyPr wrap="square" rtlCol="0">
            <a:spAutoFit/>
          </a:bodyPr>
          <a:lstStyle/>
          <a:p>
            <a:pPr marL="285750" indent="-285750" algn="just">
              <a:buFont typeface="Wingdings" panose="05000000000000000000" pitchFamily="2" charset="2"/>
              <a:buChar char="ü"/>
            </a:pPr>
            <a:r>
              <a:rPr lang="en-US" sz="2000" dirty="0"/>
              <a:t>The conductivity of an intrinsic semiconductor can be increased significantly by adding impurities to it. By doing so we get impurity semiconductor which is also known as extrinsic semiconductor. </a:t>
            </a:r>
          </a:p>
          <a:p>
            <a:pPr marL="285750" indent="-285750" algn="just">
              <a:buFont typeface="Wingdings" panose="05000000000000000000" pitchFamily="2" charset="2"/>
              <a:buChar char="ü"/>
            </a:pPr>
            <a:r>
              <a:rPr lang="en-US" sz="2000" dirty="0"/>
              <a:t>The introduction of the impurity to a semiconductor is called </a:t>
            </a:r>
            <a:r>
              <a:rPr lang="en-US" sz="2000" b="1" dirty="0"/>
              <a:t>doping</a:t>
            </a:r>
            <a:r>
              <a:rPr lang="en-US" sz="2000" dirty="0"/>
              <a:t> and the impurity which is introduced is called </a:t>
            </a:r>
            <a:r>
              <a:rPr lang="en-US" sz="2000" b="1" dirty="0"/>
              <a:t>dopant</a:t>
            </a:r>
            <a:r>
              <a:rPr lang="en-US" sz="2000" dirty="0"/>
              <a:t>. </a:t>
            </a:r>
          </a:p>
          <a:p>
            <a:pPr marL="285750" indent="-285750" algn="just">
              <a:buFont typeface="Wingdings" panose="05000000000000000000" pitchFamily="2" charset="2"/>
              <a:buChar char="ü"/>
            </a:pPr>
            <a:r>
              <a:rPr lang="en-US" sz="2000" dirty="0"/>
              <a:t>The impurity atoms creates excess holes or the free electrons which control the conductivity of the extrinsic semiconductor. </a:t>
            </a:r>
          </a:p>
          <a:p>
            <a:pPr marL="285750" indent="-285750" algn="just">
              <a:buFont typeface="Wingdings" panose="05000000000000000000" pitchFamily="2" charset="2"/>
              <a:buChar char="ü"/>
            </a:pPr>
            <a:r>
              <a:rPr lang="en-US" sz="2000" dirty="0"/>
              <a:t>Depending on the nature of the dopant and extrinsic semiconductor may be classified as an n-type or a p-type semiconductor. </a:t>
            </a:r>
          </a:p>
          <a:p>
            <a:pPr marL="285750" indent="-285750" algn="just">
              <a:buFont typeface="Wingdings" panose="05000000000000000000" pitchFamily="2" charset="2"/>
              <a:buChar char="ü"/>
            </a:pPr>
            <a:r>
              <a:rPr lang="en-US" sz="2000" dirty="0"/>
              <a:t>If an element of </a:t>
            </a:r>
            <a:r>
              <a:rPr lang="en-US" sz="2000" b="1" dirty="0"/>
              <a:t>group III is introduced to Ge or Si</a:t>
            </a:r>
            <a:r>
              <a:rPr lang="en-US" sz="2000" dirty="0"/>
              <a:t>, excess holes are generated which results in a </a:t>
            </a:r>
            <a:r>
              <a:rPr lang="en-US" sz="2000" b="1" dirty="0"/>
              <a:t>p-type</a:t>
            </a:r>
            <a:r>
              <a:rPr lang="en-US" sz="2000" dirty="0"/>
              <a:t> semiconductor.</a:t>
            </a:r>
          </a:p>
          <a:p>
            <a:pPr marL="285750" indent="-285750" algn="just">
              <a:buFont typeface="Wingdings" panose="05000000000000000000" pitchFamily="2" charset="2"/>
              <a:buChar char="ü"/>
            </a:pPr>
            <a:r>
              <a:rPr lang="en-US" sz="2000" dirty="0"/>
              <a:t>If an element of </a:t>
            </a:r>
            <a:r>
              <a:rPr lang="en-US" sz="2000" b="1" dirty="0"/>
              <a:t>group V is introduced to Ge or Si</a:t>
            </a:r>
            <a:r>
              <a:rPr lang="en-US" sz="2000" dirty="0"/>
              <a:t>, excess holes are generated which results in </a:t>
            </a:r>
            <a:r>
              <a:rPr lang="en-US" sz="2000" b="1" dirty="0"/>
              <a:t>an n-type</a:t>
            </a:r>
            <a:r>
              <a:rPr lang="en-US" sz="2000" dirty="0"/>
              <a:t> semiconductor.   </a:t>
            </a:r>
          </a:p>
        </p:txBody>
      </p:sp>
    </p:spTree>
    <p:extLst>
      <p:ext uri="{BB962C8B-B14F-4D97-AF65-F5344CB8AC3E}">
        <p14:creationId xmlns:p14="http://schemas.microsoft.com/office/powerpoint/2010/main" val="3142062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Conductivity in Ge and Si (Intrinsic Semiconductor)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5224" y="742951"/>
            <a:ext cx="3476499" cy="302895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4719" y="3848099"/>
            <a:ext cx="3098649" cy="2924176"/>
          </a:xfrm>
          <a:prstGeom prst="rect">
            <a:avLst/>
          </a:prstGeom>
        </p:spPr>
      </p:pic>
      <p:sp>
        <p:nvSpPr>
          <p:cNvPr id="7" name="TextBox 6"/>
          <p:cNvSpPr txBox="1"/>
          <p:nvPr/>
        </p:nvSpPr>
        <p:spPr>
          <a:xfrm>
            <a:off x="609600" y="1058091"/>
            <a:ext cx="7201989" cy="4974151"/>
          </a:xfrm>
          <a:prstGeom prst="rect">
            <a:avLst/>
          </a:prstGeom>
          <a:noFill/>
          <a:ln w="22225">
            <a:solidFill>
              <a:schemeClr val="tx1"/>
            </a:solidFill>
          </a:ln>
        </p:spPr>
        <p:txBody>
          <a:bodyPr wrap="square" rtlCol="0">
            <a:spAutoFit/>
          </a:bodyPr>
          <a:lstStyle/>
          <a:p>
            <a:pPr algn="just"/>
            <a:r>
              <a:rPr lang="en-US" sz="2200" dirty="0"/>
              <a:t>Si or Ge is a group IV element of the periodic table and each atom  has four valence electrons. The valence electrons of a particular atom are held by covalent bonds with the valence electrons of four neighboring atoms. When a valence electron gets sufficient energy, it breaks its covalent bond and become free. The vacancy left behind by the electron serves as a hole. Thus a free electron and a hole is created. An adjacent valence electron such as that in position A may acquire sufficient thermal energy and jump into the position of the hole to reconstruct the broken bond. However, in doing so, it breaks its own covalent bond, creating a new hole there. Thus effectively the hole moves to the position A and not only the free electron but also the hole it creates can move about the crystal.  </a:t>
            </a:r>
          </a:p>
        </p:txBody>
      </p:sp>
    </p:spTree>
    <p:extLst>
      <p:ext uri="{BB962C8B-B14F-4D97-AF65-F5344CB8AC3E}">
        <p14:creationId xmlns:p14="http://schemas.microsoft.com/office/powerpoint/2010/main" val="2988238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Properties of Metals</a:t>
            </a:r>
          </a:p>
        </p:txBody>
      </p:sp>
      <mc:AlternateContent xmlns:mc="http://schemas.openxmlformats.org/markup-compatibility/2006" xmlns:a14="http://schemas.microsoft.com/office/drawing/2010/main">
        <mc:Choice Requires="a14">
          <p:sp>
            <p:nvSpPr>
              <p:cNvPr id="5" name="TextBox 4"/>
              <p:cNvSpPr txBox="1"/>
              <p:nvPr/>
            </p:nvSpPr>
            <p:spPr>
              <a:xfrm>
                <a:off x="419100" y="742950"/>
                <a:ext cx="6848475" cy="5943615"/>
              </a:xfrm>
              <a:prstGeom prst="rect">
                <a:avLst/>
              </a:prstGeom>
              <a:noFill/>
              <a:ln w="22225">
                <a:solidFill>
                  <a:schemeClr val="tx1"/>
                </a:solidFill>
              </a:ln>
            </p:spPr>
            <p:txBody>
              <a:bodyPr wrap="square" rtlCol="0">
                <a:spAutoFit/>
              </a:bodyPr>
              <a:lstStyle/>
              <a:p>
                <a:pPr marL="285750" indent="-285750" algn="just">
                  <a:buFont typeface="Wingdings" panose="05000000000000000000" pitchFamily="2" charset="2"/>
                  <a:buChar char="ü"/>
                </a:pPr>
                <a:r>
                  <a:rPr lang="en-US" sz="2000" dirty="0"/>
                  <a:t>Metals obey ohm’s law which says that in steady state the current density is proportional to the applied electric field strength E, i.e.</a:t>
                </a:r>
              </a:p>
              <a:p>
                <a:pPr algn="just"/>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oMath>
                  </m:oMathPara>
                </a14:m>
                <a:endParaRPr lang="en-US" sz="2000" dirty="0"/>
              </a:p>
              <a:p>
                <a:pPr algn="just"/>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𝑱</m:t>
                      </m:r>
                      <m:r>
                        <a:rPr lang="en-US" sz="2000" b="0" i="1" smtClean="0">
                          <a:latin typeface="Cambria Math" panose="02040503050406030204" pitchFamily="18" charset="0"/>
                        </a:rPr>
                        <m:t>=</m:t>
                      </m:r>
                      <m:r>
                        <a:rPr lang="en-US" sz="2000" b="0" i="1" smtClean="0">
                          <a:latin typeface="Cambria Math" panose="02040503050406030204" pitchFamily="18" charset="0"/>
                        </a:rPr>
                        <m:t>𝜎</m:t>
                      </m:r>
                      <m:r>
                        <a:rPr lang="en-US" sz="2000" b="1" i="1" smtClean="0">
                          <a:latin typeface="Cambria Math" panose="02040503050406030204" pitchFamily="18" charset="0"/>
                        </a:rPr>
                        <m:t>𝑬</m:t>
                      </m:r>
                    </m:oMath>
                  </m:oMathPara>
                </a14:m>
                <a:endParaRPr lang="en-US" sz="2000" b="1" dirty="0"/>
              </a:p>
              <a:p>
                <a:pPr algn="just"/>
                <a:r>
                  <a:rPr lang="en-US" sz="2000" dirty="0"/>
                  <a:t>    Here </a:t>
                </a:r>
                <a14:m>
                  <m:oMath xmlns:m="http://schemas.openxmlformats.org/officeDocument/2006/math">
                    <m:r>
                      <a:rPr lang="en-US" sz="2000" b="0" i="1" smtClean="0">
                        <a:latin typeface="Cambria Math" panose="02040503050406030204" pitchFamily="18" charset="0"/>
                      </a:rPr>
                      <m:t>𝜎</m:t>
                    </m:r>
                  </m:oMath>
                </a14:m>
                <a:r>
                  <a:rPr lang="en-US" sz="2000" dirty="0"/>
                  <a:t> is defined as the electrical conductivity of the medium.</a:t>
                </a:r>
              </a:p>
              <a:p>
                <a:pPr algn="just"/>
                <a:endParaRPr lang="en-US" sz="2000" dirty="0"/>
              </a:p>
              <a:p>
                <a:pPr marL="285750" indent="-285750" algn="just">
                  <a:buFont typeface="Wingdings" panose="05000000000000000000" pitchFamily="2" charset="2"/>
                  <a:buChar char="ü"/>
                </a:pPr>
                <a:r>
                  <a:rPr lang="en-US" sz="2000" dirty="0"/>
                  <a:t>Metals possesses high electrical and thermal conductivities. </a:t>
                </a:r>
              </a:p>
              <a:p>
                <a:pPr marL="285750" indent="-285750" algn="just">
                  <a:buFont typeface="Wingdings" panose="05000000000000000000" pitchFamily="2" charset="2"/>
                  <a:buChar char="ü"/>
                </a:pPr>
                <a:r>
                  <a:rPr lang="en-US" sz="2000" dirty="0"/>
                  <a:t>At low temperature, the resistivity </a:t>
                </a:r>
                <a14:m>
                  <m:oMath xmlns:m="http://schemas.openxmlformats.org/officeDocument/2006/math">
                    <m:r>
                      <a:rPr lang="en-US" sz="2000" b="0" i="1" smtClean="0">
                        <a:latin typeface="Cambria Math" panose="02040503050406030204" pitchFamily="18" charset="0"/>
                      </a:rPr>
                      <m:t>𝜌</m:t>
                    </m:r>
                  </m:oMath>
                </a14:m>
                <a:r>
                  <a:rPr lang="en-US" sz="2000" dirty="0"/>
                  <a:t> is proportional to the fifth power of absolute temperature i.e. </a:t>
                </a:r>
                <a14:m>
                  <m:oMath xmlns:m="http://schemas.openxmlformats.org/officeDocument/2006/math">
                    <m:r>
                      <a:rPr lang="en-US" sz="2000" b="0" i="1" smtClean="0">
                        <a:latin typeface="Cambria Math" panose="02040503050406030204" pitchFamily="18" charset="0"/>
                      </a:rPr>
                      <m:t>𝜌</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𝑇</m:t>
                        </m:r>
                      </m:e>
                      <m:sup>
                        <m:r>
                          <a:rPr lang="en-US" sz="2000" b="0" i="1" smtClean="0">
                            <a:latin typeface="Cambria Math" panose="02040503050406030204" pitchFamily="18" charset="0"/>
                            <a:ea typeface="Cambria Math" panose="02040503050406030204" pitchFamily="18" charset="0"/>
                          </a:rPr>
                          <m:t>5</m:t>
                        </m:r>
                      </m:sup>
                    </m:sSup>
                    <m:r>
                      <a:rPr lang="en-US" sz="2000" b="0" i="1" smtClean="0">
                        <a:latin typeface="Cambria Math" panose="02040503050406030204" pitchFamily="18" charset="0"/>
                        <a:ea typeface="Cambria Math" panose="02040503050406030204" pitchFamily="18" charset="0"/>
                      </a:rPr>
                      <m:t> </m:t>
                    </m:r>
                  </m:oMath>
                </a14:m>
                <a:r>
                  <a:rPr lang="en-US" sz="2000" dirty="0"/>
                  <a:t>where, </a:t>
                </a:r>
                <a14:m>
                  <m:oMath xmlns:m="http://schemas.openxmlformats.org/officeDocument/2006/math">
                    <m:r>
                      <a:rPr lang="en-US" sz="2000" b="0" i="1" smtClean="0">
                        <a:latin typeface="Cambria Math" panose="02040503050406030204" pitchFamily="18" charset="0"/>
                      </a:rPr>
                      <m:t>𝜌</m:t>
                    </m:r>
                    <m:r>
                      <a:rPr lang="en-US" sz="2000" b="0" i="1" smtClean="0">
                        <a:latin typeface="Cambria Math" panose="02040503050406030204" pitchFamily="18" charset="0"/>
                      </a:rPr>
                      <m:t>=1/</m:t>
                    </m:r>
                    <m:r>
                      <a:rPr lang="en-US" sz="2000" b="0" i="1" smtClean="0">
                        <a:latin typeface="Cambria Math" panose="02040503050406030204" pitchFamily="18" charset="0"/>
                      </a:rPr>
                      <m:t>𝜎</m:t>
                    </m:r>
                  </m:oMath>
                </a14:m>
                <a:endParaRPr lang="en-US" sz="2000" dirty="0"/>
              </a:p>
              <a:p>
                <a:pPr marL="285750" indent="-285750" algn="just">
                  <a:buFont typeface="Wingdings" panose="05000000000000000000" pitchFamily="2" charset="2"/>
                  <a:buChar char="ü"/>
                </a:pPr>
                <a:r>
                  <a:rPr lang="en-US" sz="2000" dirty="0"/>
                  <a:t>The resistance of the metals increases with the rise in temperature. i.e. they have positive temperature coefficient. The resistance of certain metals vanishes at absolute zero and they exhibit the phenomenon of superconductivity.  </a:t>
                </a:r>
              </a:p>
              <a:p>
                <a:pPr marL="285750" indent="-285750" algn="just">
                  <a:buFont typeface="Wingdings" panose="05000000000000000000" pitchFamily="2" charset="2"/>
                  <a:buChar char="ü"/>
                </a:pPr>
                <a:r>
                  <a:rPr lang="en-US" sz="2000" dirty="0"/>
                  <a:t> The resistivity is inversely proportional to the pressure for most of the metals i.e. </a:t>
                </a:r>
                <a14:m>
                  <m:oMath xmlns:m="http://schemas.openxmlformats.org/officeDocument/2006/math">
                    <m:r>
                      <a:rPr lang="en-US" sz="2000" b="0" i="1" smtClean="0">
                        <a:latin typeface="Cambria Math" panose="02040503050406030204" pitchFamily="18" charset="0"/>
                      </a:rPr>
                      <m:t>𝜌</m:t>
                    </m:r>
                    <m:r>
                      <a:rPr lang="en-US" sz="2000" b="0" i="1" smtClean="0">
                        <a:latin typeface="Cambria Math" panose="02040503050406030204" pitchFamily="18" charset="0"/>
                      </a:rPr>
                      <m:t>=1/</m:t>
                    </m:r>
                    <m:r>
                      <a:rPr lang="en-US" sz="2000" b="0" i="1" smtClean="0">
                        <a:latin typeface="Cambria Math" panose="02040503050406030204" pitchFamily="18" charset="0"/>
                      </a:rPr>
                      <m:t>𝑃</m:t>
                    </m:r>
                  </m:oMath>
                </a14:m>
                <a:r>
                  <a:rPr lang="en-US" sz="2000" dirty="0"/>
                  <a:t>.</a:t>
                </a:r>
              </a:p>
              <a:p>
                <a:pPr algn="just"/>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19100" y="742950"/>
                <a:ext cx="6848475" cy="5943615"/>
              </a:xfrm>
              <a:prstGeom prst="rect">
                <a:avLst/>
              </a:prstGeom>
              <a:blipFill rotWithShape="0">
                <a:blip r:embed="rId2"/>
                <a:stretch>
                  <a:fillRect l="-799" t="-409" r="-710"/>
                </a:stretch>
              </a:blipFill>
              <a:ln w="2222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410450" y="1714500"/>
                <a:ext cx="4629150" cy="3437864"/>
              </a:xfrm>
              <a:prstGeom prst="rect">
                <a:avLst/>
              </a:prstGeom>
              <a:noFill/>
              <a:ln w="19050">
                <a:solidFill>
                  <a:schemeClr val="tx1"/>
                </a:solidFill>
              </a:ln>
            </p:spPr>
            <p:txBody>
              <a:bodyPr wrap="square" rtlCol="0">
                <a:spAutoFit/>
              </a:bodyPr>
              <a:lstStyle/>
              <a:p>
                <a:pPr algn="just"/>
                <a:r>
                  <a:rPr lang="en-US" sz="2400" b="1" dirty="0">
                    <a:solidFill>
                      <a:srgbClr val="FF0000"/>
                    </a:solidFill>
                  </a:rPr>
                  <a:t>Wiedemann and Franz law:</a:t>
                </a:r>
              </a:p>
              <a:p>
                <a:pPr algn="just"/>
                <a:endParaRPr lang="en-US" dirty="0"/>
              </a:p>
              <a:p>
                <a:pPr algn="just"/>
                <a:r>
                  <a:rPr lang="en-US" dirty="0"/>
                  <a:t>The law states that, for metals, the ratio of thermal and electrical conductivities is directly proportional to the absolute temperature.</a:t>
                </a:r>
              </a:p>
              <a:p>
                <a:pPr algn="just"/>
                <a:endParaRPr lang="en-US" dirty="0"/>
              </a:p>
              <a:p>
                <a:pPr algn="just"/>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dirty="0"/>
              </a:p>
              <a:p>
                <a:pPr algn="just"/>
                <a:r>
                  <a:rPr lang="en-US" dirty="0"/>
                  <a:t>Or,</a:t>
                </a:r>
              </a:p>
              <a:p>
                <a:pPr algn="just"/>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𝜎</m:t>
                          </m:r>
                          <m:r>
                            <a:rPr lang="en-US" b="0" i="1" smtClean="0">
                              <a:latin typeface="Cambria Math" panose="02040503050406030204" pitchFamily="18" charset="0"/>
                            </a:rPr>
                            <m:t>𝑇</m:t>
                          </m:r>
                        </m:den>
                      </m:f>
                      <m:r>
                        <a:rPr lang="en-US" b="0" i="1" smtClean="0">
                          <a:latin typeface="Cambria Math" panose="02040503050406030204" pitchFamily="18" charset="0"/>
                        </a:rPr>
                        <m:t>=</m:t>
                      </m:r>
                      <m:r>
                        <m:rPr>
                          <m:sty m:val="p"/>
                        </m:rPr>
                        <a:rPr lang="en-US" b="0" i="0" smtClean="0">
                          <a:latin typeface="Cambria Math" panose="02040503050406030204" pitchFamily="18" charset="0"/>
                        </a:rPr>
                        <m:t>constant</m:t>
                      </m:r>
                    </m:oMath>
                  </m:oMathPara>
                </a14:m>
                <a:endParaRPr lang="en-US" dirty="0"/>
              </a:p>
              <a:p>
                <a:pPr algn="just"/>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410450" y="1714500"/>
                <a:ext cx="4629150" cy="3437864"/>
              </a:xfrm>
              <a:prstGeom prst="rect">
                <a:avLst/>
              </a:prstGeom>
              <a:blipFill rotWithShape="0">
                <a:blip r:embed="rId3"/>
                <a:stretch>
                  <a:fillRect l="-1969" t="-1235" r="-787"/>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31110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Fermi Levels</a:t>
            </a:r>
          </a:p>
        </p:txBody>
      </p:sp>
      <mc:AlternateContent xmlns:mc="http://schemas.openxmlformats.org/markup-compatibility/2006" xmlns:a14="http://schemas.microsoft.com/office/drawing/2010/main">
        <mc:Choice Requires="a14">
          <p:sp>
            <p:nvSpPr>
              <p:cNvPr id="5" name="TextBox 4"/>
              <p:cNvSpPr txBox="1"/>
              <p:nvPr/>
            </p:nvSpPr>
            <p:spPr>
              <a:xfrm>
                <a:off x="368057" y="737246"/>
                <a:ext cx="5013840" cy="2513188"/>
              </a:xfrm>
              <a:prstGeom prst="rect">
                <a:avLst/>
              </a:prstGeom>
              <a:noFill/>
            </p:spPr>
            <p:txBody>
              <a:bodyPr wrap="square" rtlCol="0">
                <a:spAutoFit/>
              </a:bodyPr>
              <a:lstStyle/>
              <a:p>
                <a:pPr algn="just"/>
                <a:r>
                  <a:rPr lang="en-US" sz="2000" b="1" dirty="0">
                    <a:solidFill>
                      <a:srgbClr val="FF0000"/>
                    </a:solidFill>
                  </a:rPr>
                  <a:t>Intrinsic Semiconductor:</a:t>
                </a:r>
              </a:p>
              <a:p>
                <a:pPr algn="just"/>
                <a:endParaRPr lang="en-US" sz="2000" b="1" dirty="0">
                  <a:solidFill>
                    <a:srgbClr val="FF0000"/>
                  </a:solidFill>
                </a:endParaRPr>
              </a:p>
              <a:p>
                <a:pPr algn="just"/>
                <a:r>
                  <a:rPr lang="en-US" sz="2000" dirty="0"/>
                  <a:t>For an intrinsic semiconductor, Fermi level lies exactly in the middle between the two bands. Thus,</a:t>
                </a:r>
              </a:p>
              <a:p>
                <a:pPr algn="just"/>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𝐹</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2</m:t>
                          </m:r>
                        </m:den>
                      </m:f>
                    </m:oMath>
                  </m:oMathPara>
                </a14:m>
                <a:endParaRPr lang="en-US" sz="2000" dirty="0"/>
              </a:p>
              <a:p>
                <a:pPr algn="just"/>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368057" y="737246"/>
                <a:ext cx="5013840" cy="2513188"/>
              </a:xfrm>
              <a:prstGeom prst="rect">
                <a:avLst/>
              </a:prstGeom>
              <a:blipFill>
                <a:blip r:embed="rId2"/>
                <a:stretch>
                  <a:fillRect l="-1215" t="-1456" r="-1215"/>
                </a:stretch>
              </a:blipFill>
            </p:spPr>
            <p:txBody>
              <a:bodyPr/>
              <a:lstStyle/>
              <a:p>
                <a:r>
                  <a:rPr lang="en-IN">
                    <a:noFill/>
                  </a:rPr>
                  <a:t> </a:t>
                </a:r>
              </a:p>
            </p:txBody>
          </p:sp>
        </mc:Fallback>
      </mc:AlternateContent>
      <p:sp>
        <p:nvSpPr>
          <p:cNvPr id="6" name="TextBox 5"/>
          <p:cNvSpPr txBox="1"/>
          <p:nvPr/>
        </p:nvSpPr>
        <p:spPr>
          <a:xfrm>
            <a:off x="6096000" y="913997"/>
            <a:ext cx="5181600" cy="1938992"/>
          </a:xfrm>
          <a:prstGeom prst="rect">
            <a:avLst/>
          </a:prstGeom>
          <a:noFill/>
        </p:spPr>
        <p:txBody>
          <a:bodyPr wrap="square" rtlCol="0">
            <a:spAutoFit/>
          </a:bodyPr>
          <a:lstStyle/>
          <a:p>
            <a:pPr algn="just"/>
            <a:r>
              <a:rPr lang="en-US" sz="2000" b="1" dirty="0">
                <a:solidFill>
                  <a:srgbClr val="FF0000"/>
                </a:solidFill>
              </a:rPr>
              <a:t>Extrinsic Semiconductor:</a:t>
            </a:r>
          </a:p>
          <a:p>
            <a:pPr algn="just"/>
            <a:endParaRPr lang="en-US" sz="2000" dirty="0"/>
          </a:p>
          <a:p>
            <a:pPr algn="just"/>
            <a:r>
              <a:rPr lang="en-US" sz="2000" dirty="0"/>
              <a:t>For an extrinsic semiconductor, the Fermi level lies near the conduction band of an n-type semiconductor and near the valence band of a p-type semiconductor.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949" y="2928916"/>
            <a:ext cx="3180102" cy="379845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5973" y="3083470"/>
            <a:ext cx="6416277" cy="3461021"/>
          </a:xfrm>
          <a:prstGeom prst="rect">
            <a:avLst/>
          </a:prstGeom>
        </p:spPr>
      </p:pic>
    </p:spTree>
    <p:extLst>
      <p:ext uri="{BB962C8B-B14F-4D97-AF65-F5344CB8AC3E}">
        <p14:creationId xmlns:p14="http://schemas.microsoft.com/office/powerpoint/2010/main" val="3864357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122239"/>
            <a:ext cx="8894763" cy="66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7100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IN" b="1" dirty="0"/>
              <a:t> Direct and Indirect Semiconductors </a:t>
            </a:r>
          </a:p>
        </p:txBody>
      </p:sp>
      <p:sp>
        <p:nvSpPr>
          <p:cNvPr id="3" name="Content Placeholder 2"/>
          <p:cNvSpPr>
            <a:spLocks noGrp="1"/>
          </p:cNvSpPr>
          <p:nvPr>
            <p:ph idx="1"/>
          </p:nvPr>
        </p:nvSpPr>
        <p:spPr>
          <a:xfrm>
            <a:off x="1981200" y="1600201"/>
            <a:ext cx="8229600" cy="2836863"/>
          </a:xfrm>
        </p:spPr>
        <p:txBody>
          <a:bodyPr rtlCol="0">
            <a:normAutofit lnSpcReduction="10000"/>
          </a:bodyPr>
          <a:lstStyle/>
          <a:p>
            <a:pPr algn="just">
              <a:defRPr/>
            </a:pPr>
            <a:r>
              <a:rPr lang="en-IN" dirty="0"/>
              <a:t>A single electron is assumed to travel through a perfectly periodic lattice. </a:t>
            </a:r>
          </a:p>
          <a:p>
            <a:pPr algn="just">
              <a:defRPr/>
            </a:pPr>
            <a:r>
              <a:rPr lang="en-IN" dirty="0"/>
              <a:t>The wave function of the electron is assumed to be in the form of a plane wave moving, for example, in the x- direction with propagation constant k, also called a </a:t>
            </a:r>
            <a:r>
              <a:rPr lang="en-IN" b="1" dirty="0"/>
              <a:t>wave vector</a:t>
            </a:r>
            <a:r>
              <a:rPr lang="en-IN" dirty="0"/>
              <a:t>. The space-dependent wave function for the electron is </a:t>
            </a:r>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1" y="4292600"/>
            <a:ext cx="4772025"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3"/>
          <p:cNvSpPr>
            <a:spLocks noChangeArrowheads="1"/>
          </p:cNvSpPr>
          <p:nvPr/>
        </p:nvSpPr>
        <p:spPr bwMode="auto">
          <a:xfrm>
            <a:off x="2351088" y="5446713"/>
            <a:ext cx="7777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1800" b="1"/>
              <a:t>where the function U(k</a:t>
            </a:r>
            <a:r>
              <a:rPr lang="en-IN" altLang="en-US" sz="1800" b="1" baseline="-25000"/>
              <a:t>x</a:t>
            </a:r>
            <a:r>
              <a:rPr lang="en-IN" altLang="en-US" sz="1800" b="1"/>
              <a:t>, x) modulates the wave function according to the periodicity of the lattice. </a:t>
            </a:r>
          </a:p>
        </p:txBody>
      </p:sp>
    </p:spTree>
    <p:extLst>
      <p:ext uri="{BB962C8B-B14F-4D97-AF65-F5344CB8AC3E}">
        <p14:creationId xmlns:p14="http://schemas.microsoft.com/office/powerpoint/2010/main" val="3755848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Direct and Indirect Band Gap Semiconductor</a:t>
            </a:r>
          </a:p>
        </p:txBody>
      </p:sp>
      <p:sp>
        <p:nvSpPr>
          <p:cNvPr id="5" name="Rectangle 4"/>
          <p:cNvSpPr/>
          <p:nvPr/>
        </p:nvSpPr>
        <p:spPr>
          <a:xfrm>
            <a:off x="330437" y="873328"/>
            <a:ext cx="6096000" cy="3139321"/>
          </a:xfrm>
          <a:prstGeom prst="rect">
            <a:avLst/>
          </a:prstGeom>
          <a:ln w="19050">
            <a:solidFill>
              <a:schemeClr val="tx1"/>
            </a:solidFill>
          </a:ln>
        </p:spPr>
        <p:txBody>
          <a:bodyPr>
            <a:spAutoFit/>
          </a:bodyPr>
          <a:lstStyle/>
          <a:p>
            <a:pPr algn="just"/>
            <a:r>
              <a:rPr lang="en-US" b="1" dirty="0">
                <a:solidFill>
                  <a:srgbClr val="FF0000"/>
                </a:solidFill>
              </a:rPr>
              <a:t>Direct Band:</a:t>
            </a:r>
          </a:p>
          <a:p>
            <a:pPr algn="just"/>
            <a:r>
              <a:rPr lang="en-US" dirty="0"/>
              <a:t>The band gap represents the minimum energy difference between the top of the valence band and the bottom of the conduction band. </a:t>
            </a:r>
          </a:p>
          <a:p>
            <a:pPr algn="just"/>
            <a:endParaRPr lang="en-US" dirty="0"/>
          </a:p>
          <a:p>
            <a:pPr algn="just"/>
            <a:r>
              <a:rPr lang="en-US" dirty="0"/>
              <a:t>However, the top of the valence band and the bottom of the conduction band are not generally at the same value of the electron momentum. In a direct band gap semiconductor, the top of the valence band and the bottom of the conduction band occur at the same value of momentum, as in the schematic below. </a:t>
            </a:r>
          </a:p>
        </p:txBody>
      </p:sp>
      <p:pic>
        <p:nvPicPr>
          <p:cNvPr id="6" name="Picture 5"/>
          <p:cNvPicPr>
            <a:picLocks noChangeAspect="1"/>
          </p:cNvPicPr>
          <p:nvPr/>
        </p:nvPicPr>
        <p:blipFill>
          <a:blip r:embed="rId2"/>
          <a:stretch>
            <a:fillRect/>
          </a:stretch>
        </p:blipFill>
        <p:spPr>
          <a:xfrm>
            <a:off x="1444862" y="4107634"/>
            <a:ext cx="3867150" cy="2486025"/>
          </a:xfrm>
          <a:prstGeom prst="rect">
            <a:avLst/>
          </a:prstGeom>
        </p:spPr>
      </p:pic>
      <p:sp>
        <p:nvSpPr>
          <p:cNvPr id="7" name="Rectangle 6"/>
          <p:cNvSpPr/>
          <p:nvPr/>
        </p:nvSpPr>
        <p:spPr>
          <a:xfrm>
            <a:off x="6696074" y="873328"/>
            <a:ext cx="5010151" cy="1754326"/>
          </a:xfrm>
          <a:prstGeom prst="rect">
            <a:avLst/>
          </a:prstGeom>
          <a:ln w="15875">
            <a:solidFill>
              <a:schemeClr val="tx1"/>
            </a:solidFill>
          </a:ln>
        </p:spPr>
        <p:txBody>
          <a:bodyPr wrap="square">
            <a:spAutoFit/>
          </a:bodyPr>
          <a:lstStyle/>
          <a:p>
            <a:pPr algn="just"/>
            <a:r>
              <a:rPr lang="en-US" b="1" dirty="0">
                <a:solidFill>
                  <a:srgbClr val="FF0000"/>
                </a:solidFill>
              </a:rPr>
              <a:t>Indirect Band:</a:t>
            </a:r>
            <a:r>
              <a:rPr lang="en-US" dirty="0"/>
              <a:t> </a:t>
            </a:r>
          </a:p>
          <a:p>
            <a:pPr algn="just"/>
            <a:endParaRPr lang="en-US" dirty="0"/>
          </a:p>
          <a:p>
            <a:pPr algn="just"/>
            <a:r>
              <a:rPr lang="en-US" dirty="0"/>
              <a:t>In an </a:t>
            </a:r>
            <a:r>
              <a:rPr lang="en-US" b="1" dirty="0"/>
              <a:t>indirect band gap semiconductor</a:t>
            </a:r>
            <a:r>
              <a:rPr lang="en-US" dirty="0"/>
              <a:t>, the maximum energy of the valence band occurs at a different value of momentum to the minimum in the conduction band energy:</a:t>
            </a:r>
          </a:p>
        </p:txBody>
      </p:sp>
      <p:pic>
        <p:nvPicPr>
          <p:cNvPr id="8" name="Picture 7"/>
          <p:cNvPicPr>
            <a:picLocks noChangeAspect="1"/>
          </p:cNvPicPr>
          <p:nvPr/>
        </p:nvPicPr>
        <p:blipFill>
          <a:blip r:embed="rId3"/>
          <a:stretch>
            <a:fillRect/>
          </a:stretch>
        </p:blipFill>
        <p:spPr>
          <a:xfrm>
            <a:off x="7267574" y="3195637"/>
            <a:ext cx="3867150" cy="2486025"/>
          </a:xfrm>
          <a:prstGeom prst="rect">
            <a:avLst/>
          </a:prstGeom>
        </p:spPr>
      </p:pic>
      <p:sp>
        <p:nvSpPr>
          <p:cNvPr id="9" name="Rectangle 8"/>
          <p:cNvSpPr/>
          <p:nvPr/>
        </p:nvSpPr>
        <p:spPr>
          <a:xfrm>
            <a:off x="6814117" y="6357324"/>
            <a:ext cx="4774064" cy="307777"/>
          </a:xfrm>
          <a:prstGeom prst="rect">
            <a:avLst/>
          </a:prstGeom>
        </p:spPr>
        <p:txBody>
          <a:bodyPr wrap="none">
            <a:spAutoFit/>
          </a:bodyPr>
          <a:lstStyle/>
          <a:p>
            <a:r>
              <a:rPr lang="en-US" sz="1400" dirty="0">
                <a:hlinkClick r:id="rId4"/>
              </a:rPr>
              <a:t>https://www.doitpoms.ac.uk/tlplib/semiconductors/direct.php</a:t>
            </a:r>
            <a:endParaRPr lang="en-US" sz="1400" dirty="0"/>
          </a:p>
        </p:txBody>
      </p:sp>
    </p:spTree>
    <p:extLst>
      <p:ext uri="{BB962C8B-B14F-4D97-AF65-F5344CB8AC3E}">
        <p14:creationId xmlns:p14="http://schemas.microsoft.com/office/powerpoint/2010/main" val="3552695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476251"/>
            <a:ext cx="7264400"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3"/>
          <p:cNvSpPr>
            <a:spLocks noChangeArrowheads="1"/>
          </p:cNvSpPr>
          <p:nvPr/>
        </p:nvSpPr>
        <p:spPr bwMode="auto">
          <a:xfrm>
            <a:off x="2208214" y="5229225"/>
            <a:ext cx="34559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1800" b="1"/>
              <a:t>GaAs has a minimum in the conduction band and a maximum in the valence band for the same k value (k = 0). </a:t>
            </a:r>
          </a:p>
        </p:txBody>
      </p:sp>
      <p:sp>
        <p:nvSpPr>
          <p:cNvPr id="33796" name="Rectangle 4"/>
          <p:cNvSpPr>
            <a:spLocks noChangeArrowheads="1"/>
          </p:cNvSpPr>
          <p:nvPr/>
        </p:nvSpPr>
        <p:spPr bwMode="auto">
          <a:xfrm>
            <a:off x="6618288" y="5157788"/>
            <a:ext cx="2717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1800" b="1"/>
              <a:t>Si has its valence band maximum at a different value of k than its con­duction band minimum.</a:t>
            </a:r>
            <a:endParaRPr lang="en-IN" altLang="en-US" sz="1800"/>
          </a:p>
        </p:txBody>
      </p:sp>
      <p:sp>
        <p:nvSpPr>
          <p:cNvPr id="33797" name="Rectangle 1"/>
          <p:cNvSpPr>
            <a:spLocks noChangeArrowheads="1"/>
          </p:cNvSpPr>
          <p:nvPr/>
        </p:nvSpPr>
        <p:spPr bwMode="auto">
          <a:xfrm>
            <a:off x="2135189" y="188913"/>
            <a:ext cx="57546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200" b="1"/>
              <a:t>Direct and Indirect Semiconductors </a:t>
            </a:r>
            <a:endParaRPr lang="en-IN" altLang="en-US" sz="2200"/>
          </a:p>
        </p:txBody>
      </p:sp>
      <p:pic>
        <p:nvPicPr>
          <p:cNvPr id="6" name="Picture 5"/>
          <p:cNvPicPr>
            <a:picLocks noChangeAspect="1"/>
          </p:cNvPicPr>
          <p:nvPr/>
        </p:nvPicPr>
        <p:blipFill>
          <a:blip r:embed="rId3"/>
          <a:stretch>
            <a:fillRect/>
          </a:stretch>
        </p:blipFill>
        <p:spPr>
          <a:xfrm>
            <a:off x="69057" y="1777672"/>
            <a:ext cx="2497931" cy="1605813"/>
          </a:xfrm>
          <a:prstGeom prst="rect">
            <a:avLst/>
          </a:prstGeom>
        </p:spPr>
      </p:pic>
      <p:pic>
        <p:nvPicPr>
          <p:cNvPr id="7" name="Picture 6"/>
          <p:cNvPicPr>
            <a:picLocks noChangeAspect="1"/>
          </p:cNvPicPr>
          <p:nvPr/>
        </p:nvPicPr>
        <p:blipFill>
          <a:blip r:embed="rId4"/>
          <a:stretch>
            <a:fillRect/>
          </a:stretch>
        </p:blipFill>
        <p:spPr>
          <a:xfrm>
            <a:off x="9336088" y="2142309"/>
            <a:ext cx="2762461" cy="1775868"/>
          </a:xfrm>
          <a:prstGeom prst="rect">
            <a:avLst/>
          </a:prstGeom>
        </p:spPr>
      </p:pic>
    </p:spTree>
    <p:extLst>
      <p:ext uri="{BB962C8B-B14F-4D97-AF65-F5344CB8AC3E}">
        <p14:creationId xmlns:p14="http://schemas.microsoft.com/office/powerpoint/2010/main" val="1248193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14301" y="707589"/>
                <a:ext cx="5486400" cy="5677452"/>
              </a:xfrm>
              <a:prstGeom prst="rect">
                <a:avLst/>
              </a:prstGeom>
              <a:ln w="19050">
                <a:solidFill>
                  <a:schemeClr val="tx1"/>
                </a:solidFill>
              </a:ln>
            </p:spPr>
            <p:txBody>
              <a:bodyPr wrap="square">
                <a:spAutoFit/>
              </a:bodyPr>
              <a:lstStyle/>
              <a:p>
                <a:pPr algn="just"/>
                <a:r>
                  <a:rPr lang="en-US" dirty="0"/>
                  <a:t>The difference between the two types of semiconductor is most important in optical devices because a photon can provide the energy to produce an </a:t>
                </a:r>
                <a:r>
                  <a:rPr lang="en-US" b="1" dirty="0"/>
                  <a:t>electron-hole pair</a:t>
                </a:r>
                <a:r>
                  <a:rPr lang="en-US" dirty="0"/>
                  <a:t>.</a:t>
                </a:r>
              </a:p>
              <a:p>
                <a:pPr algn="just"/>
                <a:endParaRPr lang="en-US" dirty="0"/>
              </a:p>
              <a:p>
                <a:pPr algn="just"/>
                <a:r>
                  <a:rPr lang="en-US" dirty="0"/>
                  <a:t>Each photon of energy E has momentum p = E / c, where c is the velocity of light. An optical photon has an energy of the order of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–19</m:t>
                        </m:r>
                      </m:sup>
                    </m:sSup>
                  </m:oMath>
                </a14:m>
                <a:r>
                  <a:rPr lang="en-US" dirty="0"/>
                  <a:t> J, and, since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 3 ×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10</m:t>
                        </m:r>
                      </m:e>
                      <m:sup>
                        <m:r>
                          <a:rPr lang="en-US" b="0" i="1" dirty="0" smtClean="0">
                            <a:latin typeface="Cambria Math" panose="02040503050406030204" pitchFamily="18" charset="0"/>
                          </a:rPr>
                          <m:t>8</m:t>
                        </m:r>
                      </m:sup>
                    </m:sSup>
                    <m:r>
                      <a:rPr lang="en-US" i="1" dirty="0" smtClean="0">
                        <a:latin typeface="Cambria Math" panose="02040503050406030204" pitchFamily="18" charset="0"/>
                      </a:rPr>
                      <m:t>𝑚</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𝑠</m:t>
                        </m:r>
                      </m:e>
                      <m:sup>
                        <m:r>
                          <a:rPr lang="en-US" i="1" dirty="0">
                            <a:latin typeface="Cambria Math" panose="02040503050406030204" pitchFamily="18" charset="0"/>
                          </a:rPr>
                          <m:t>–1</m:t>
                        </m:r>
                      </m:sup>
                    </m:sSup>
                  </m:oMath>
                </a14:m>
                <a:r>
                  <a:rPr lang="en-US" dirty="0"/>
                  <a:t>, a typical photon has a very small amount of momentum.</a:t>
                </a:r>
              </a:p>
              <a:p>
                <a:pPr algn="just"/>
                <a:endParaRPr lang="en-US" dirty="0"/>
              </a:p>
              <a:p>
                <a:pPr algn="just"/>
                <a:r>
                  <a:rPr lang="en-US" dirty="0"/>
                  <a:t>A photon of energy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𝑔</m:t>
                        </m:r>
                      </m:sub>
                    </m:sSub>
                  </m:oMath>
                </a14:m>
                <a:r>
                  <a:rPr lang="en-US" dirty="0"/>
                  <a:t>, where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𝑔</m:t>
                        </m:r>
                      </m:sub>
                    </m:sSub>
                  </m:oMath>
                </a14:m>
                <a:r>
                  <a:rPr lang="en-US" dirty="0"/>
                  <a:t> is the band gap energy, can produce an electron-hole pair in a direct band gap semiconductor quite easily, because the electron does not need to be given very much momentum. However, an electron must also undergo a significant change in its momentum for a photon of energy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𝑔</m:t>
                        </m:r>
                      </m:sub>
                    </m:sSub>
                  </m:oMath>
                </a14:m>
                <a:r>
                  <a:rPr lang="en-US" dirty="0"/>
                  <a:t> to produce an electron-hole pair in an indirect band gap semiconductor. This is possible, but it requires such an electron to interact not only with the photon to gain energy, but also with a lattice vibration called a phonon in order to either gain or lose momentum. </a:t>
                </a:r>
              </a:p>
            </p:txBody>
          </p:sp>
        </mc:Choice>
        <mc:Fallback xmlns="">
          <p:sp>
            <p:nvSpPr>
              <p:cNvPr id="4" name="Rectangle 3"/>
              <p:cNvSpPr>
                <a:spLocks noRot="1" noChangeAspect="1" noMove="1" noResize="1" noEditPoints="1" noAdjustHandles="1" noChangeArrowheads="1" noChangeShapeType="1" noTextEdit="1"/>
              </p:cNvSpPr>
              <p:nvPr/>
            </p:nvSpPr>
            <p:spPr>
              <a:xfrm>
                <a:off x="114301" y="707589"/>
                <a:ext cx="5486400" cy="5677452"/>
              </a:xfrm>
              <a:prstGeom prst="rect">
                <a:avLst/>
              </a:prstGeom>
              <a:blipFill rotWithShape="0">
                <a:blip r:embed="rId2"/>
                <a:stretch>
                  <a:fillRect l="-886" t="-428" r="-664" b="-535"/>
                </a:stretch>
              </a:blipFill>
              <a:ln w="19050">
                <a:solidFill>
                  <a:schemeClr val="tx1"/>
                </a:solidFill>
              </a:ln>
            </p:spPr>
            <p:txBody>
              <a:bodyPr/>
              <a:lstStyle/>
              <a:p>
                <a:r>
                  <a:rPr lang="en-US">
                    <a:noFill/>
                  </a:rPr>
                  <a:t> </a:t>
                </a:r>
              </a:p>
            </p:txBody>
          </p:sp>
        </mc:Fallback>
      </mc:AlternateContent>
      <p:sp>
        <p:nvSpPr>
          <p:cNvPr id="5" name="Rectangle 4"/>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Direct and Indirect Band Gap Semiconductor</a:t>
            </a:r>
          </a:p>
        </p:txBody>
      </p:sp>
      <p:sp>
        <p:nvSpPr>
          <p:cNvPr id="6" name="Rectangle 5"/>
          <p:cNvSpPr/>
          <p:nvPr/>
        </p:nvSpPr>
        <p:spPr>
          <a:xfrm>
            <a:off x="5895975" y="707589"/>
            <a:ext cx="6191250" cy="5632311"/>
          </a:xfrm>
          <a:prstGeom prst="rect">
            <a:avLst/>
          </a:prstGeom>
          <a:ln w="19050">
            <a:solidFill>
              <a:schemeClr val="tx1"/>
            </a:solidFill>
          </a:ln>
        </p:spPr>
        <p:txBody>
          <a:bodyPr wrap="square">
            <a:spAutoFit/>
          </a:bodyPr>
          <a:lstStyle/>
          <a:p>
            <a:pPr algn="just"/>
            <a:r>
              <a:rPr lang="en-US" dirty="0"/>
              <a:t>The indirect process proceeds at a much slower rate, as it requires three entities to intersect in order to proceed</a:t>
            </a:r>
            <a:r>
              <a:rPr lang="en-US" b="1" dirty="0"/>
              <a:t>: an electron, a photon and a phonon</a:t>
            </a:r>
            <a:r>
              <a:rPr lang="en-US" dirty="0"/>
              <a:t>. This is analogous to chemical reactions, where, in a particular reaction step, a reaction between two molecules will proceed at a much greater rate than a process which involves three molecules.</a:t>
            </a:r>
          </a:p>
          <a:p>
            <a:pPr algn="just"/>
            <a:endParaRPr lang="en-US" dirty="0"/>
          </a:p>
          <a:p>
            <a:pPr algn="just"/>
            <a:r>
              <a:rPr lang="en-US" dirty="0"/>
              <a:t>The same principle applies to recombination of electrons and holes to produce photons. The recombination process is much more efficient for a direct band gap semiconductor than for an indirect band gap semiconductor, where the process must be mediated by a phonon.</a:t>
            </a:r>
          </a:p>
          <a:p>
            <a:pPr algn="just"/>
            <a:endParaRPr lang="en-US" dirty="0"/>
          </a:p>
          <a:p>
            <a:pPr algn="just"/>
            <a:r>
              <a:rPr lang="en-US" dirty="0"/>
              <a:t>As a result of such considerations, </a:t>
            </a:r>
            <a:r>
              <a:rPr lang="en-US" b="1" dirty="0"/>
              <a:t>gallium arsenide </a:t>
            </a:r>
            <a:r>
              <a:rPr lang="en-US" dirty="0"/>
              <a:t>and other direct band gap semiconductors are used to make optical devices such as LEDs and semiconductor lasers, whereas </a:t>
            </a:r>
            <a:r>
              <a:rPr lang="en-US" b="1" dirty="0"/>
              <a:t>silicon</a:t>
            </a:r>
            <a:r>
              <a:rPr lang="en-US" dirty="0"/>
              <a:t>, which is </a:t>
            </a:r>
            <a:r>
              <a:rPr lang="en-US" b="1" dirty="0"/>
              <a:t>an indirect band gap semiconductor</a:t>
            </a:r>
            <a:r>
              <a:rPr lang="en-US" dirty="0"/>
              <a:t>, is not. The table in the next section lists a number of different semiconducting compounds and their band gaps, and it also specifies whether their band gaps are direct or indirect</a:t>
            </a:r>
          </a:p>
        </p:txBody>
      </p:sp>
      <p:sp>
        <p:nvSpPr>
          <p:cNvPr id="7" name="Rectangle 6"/>
          <p:cNvSpPr/>
          <p:nvPr/>
        </p:nvSpPr>
        <p:spPr>
          <a:xfrm>
            <a:off x="4412640" y="6385899"/>
            <a:ext cx="4774064" cy="307777"/>
          </a:xfrm>
          <a:prstGeom prst="rect">
            <a:avLst/>
          </a:prstGeom>
        </p:spPr>
        <p:txBody>
          <a:bodyPr wrap="none">
            <a:spAutoFit/>
          </a:bodyPr>
          <a:lstStyle/>
          <a:p>
            <a:r>
              <a:rPr lang="en-US" sz="1400" dirty="0">
                <a:hlinkClick r:id="rId3"/>
              </a:rPr>
              <a:t>https://www.doitpoms.ac.uk/tlplib/semiconductors/direct.php</a:t>
            </a:r>
            <a:endParaRPr lang="en-US" sz="1400" dirty="0"/>
          </a:p>
        </p:txBody>
      </p:sp>
    </p:spTree>
    <p:extLst>
      <p:ext uri="{BB962C8B-B14F-4D97-AF65-F5344CB8AC3E}">
        <p14:creationId xmlns:p14="http://schemas.microsoft.com/office/powerpoint/2010/main" val="721569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034939" y="659632"/>
          <a:ext cx="9130935" cy="5968729"/>
        </p:xfrm>
        <a:graphic>
          <a:graphicData uri="http://schemas.openxmlformats.org/drawingml/2006/table">
            <a:tbl>
              <a:tblPr/>
              <a:tblGrid>
                <a:gridCol w="2398023">
                  <a:extLst>
                    <a:ext uri="{9D8B030D-6E8A-4147-A177-3AD203B41FA5}">
                      <a16:colId xmlns:a16="http://schemas.microsoft.com/office/drawing/2014/main" val="20000"/>
                    </a:ext>
                  </a:extLst>
                </a:gridCol>
                <a:gridCol w="1325831">
                  <a:extLst>
                    <a:ext uri="{9D8B030D-6E8A-4147-A177-3AD203B41FA5}">
                      <a16:colId xmlns:a16="http://schemas.microsoft.com/office/drawing/2014/main" val="20001"/>
                    </a:ext>
                  </a:extLst>
                </a:gridCol>
                <a:gridCol w="1971451">
                  <a:extLst>
                    <a:ext uri="{9D8B030D-6E8A-4147-A177-3AD203B41FA5}">
                      <a16:colId xmlns:a16="http://schemas.microsoft.com/office/drawing/2014/main" val="20002"/>
                    </a:ext>
                  </a:extLst>
                </a:gridCol>
                <a:gridCol w="3435630">
                  <a:extLst>
                    <a:ext uri="{9D8B030D-6E8A-4147-A177-3AD203B41FA5}">
                      <a16:colId xmlns:a16="http://schemas.microsoft.com/office/drawing/2014/main" val="20003"/>
                    </a:ext>
                  </a:extLst>
                </a:gridCol>
              </a:tblGrid>
              <a:tr h="737966">
                <a:tc>
                  <a:txBody>
                    <a:bodyPr/>
                    <a:lstStyle/>
                    <a:p>
                      <a:endParaRPr lang="en-US" sz="2000"/>
                    </a:p>
                  </a:txBody>
                  <a:tcPr marL="77702" marR="77702" marT="38851" marB="38851" anchor="ctr">
                    <a:lnL>
                      <a:noFill/>
                    </a:lnL>
                    <a:lnR>
                      <a:noFill/>
                    </a:lnR>
                    <a:lnT>
                      <a:noFill/>
                    </a:lnT>
                    <a:lnB>
                      <a:noFill/>
                    </a:lnB>
                    <a:solidFill>
                      <a:srgbClr val="FFFFCC"/>
                    </a:solidFill>
                  </a:tcPr>
                </a:tc>
                <a:tc>
                  <a:txBody>
                    <a:bodyPr/>
                    <a:lstStyle/>
                    <a:p>
                      <a:pPr algn="l"/>
                      <a:r>
                        <a:rPr lang="en-US" sz="2000" b="1"/>
                        <a:t>Material </a:t>
                      </a:r>
                      <a:endParaRPr lang="en-US" sz="2000"/>
                    </a:p>
                  </a:txBody>
                  <a:tcPr marL="77702" marR="77702" marT="38851" marB="38851" anchor="ctr">
                    <a:lnL>
                      <a:noFill/>
                    </a:lnL>
                    <a:lnR>
                      <a:noFill/>
                    </a:lnR>
                    <a:lnT>
                      <a:noFill/>
                    </a:lnT>
                    <a:lnB>
                      <a:noFill/>
                    </a:lnB>
                    <a:solidFill>
                      <a:srgbClr val="FFFFCC"/>
                    </a:solidFill>
                  </a:tcPr>
                </a:tc>
                <a:tc>
                  <a:txBody>
                    <a:bodyPr/>
                    <a:lstStyle/>
                    <a:p>
                      <a:pPr algn="ctr"/>
                      <a:r>
                        <a:rPr lang="en-US" sz="2000" b="1" dirty="0"/>
                        <a:t>Direct / Indirect Bandgap</a:t>
                      </a:r>
                      <a:endParaRPr lang="en-US" sz="2000" dirty="0"/>
                    </a:p>
                  </a:txBody>
                  <a:tcPr marL="77702" marR="77702" marT="38851" marB="38851" anchor="ctr">
                    <a:lnL>
                      <a:noFill/>
                    </a:lnL>
                    <a:lnR>
                      <a:noFill/>
                    </a:lnR>
                    <a:lnT>
                      <a:noFill/>
                    </a:lnT>
                    <a:lnB>
                      <a:noFill/>
                    </a:lnB>
                    <a:solidFill>
                      <a:srgbClr val="FFFFCC"/>
                    </a:solidFill>
                  </a:tcPr>
                </a:tc>
                <a:tc>
                  <a:txBody>
                    <a:bodyPr/>
                    <a:lstStyle/>
                    <a:p>
                      <a:pPr algn="ctr"/>
                      <a:r>
                        <a:rPr lang="en-US" sz="2000" b="1" dirty="0"/>
                        <a:t>Band Gap Energy </a:t>
                      </a:r>
                    </a:p>
                    <a:p>
                      <a:pPr algn="ctr"/>
                      <a:r>
                        <a:rPr lang="en-US" sz="2000" b="1" dirty="0"/>
                        <a:t>at 300 K (eV) </a:t>
                      </a:r>
                      <a:endParaRPr lang="en-US" sz="2000" dirty="0"/>
                    </a:p>
                  </a:txBody>
                  <a:tcPr marL="77702" marR="77702" marT="38851" marB="38851" anchor="ctr">
                    <a:lnL>
                      <a:noFill/>
                    </a:lnL>
                    <a:lnR>
                      <a:noFill/>
                    </a:lnR>
                    <a:lnT>
                      <a:noFill/>
                    </a:lnT>
                    <a:lnB>
                      <a:noFill/>
                    </a:lnB>
                    <a:solidFill>
                      <a:srgbClr val="FFFFCC"/>
                    </a:solidFill>
                  </a:tcPr>
                </a:tc>
                <a:extLst>
                  <a:ext uri="{0D108BD9-81ED-4DB2-BD59-A6C34878D82A}">
                    <a16:rowId xmlns:a16="http://schemas.microsoft.com/office/drawing/2014/main" val="10000"/>
                  </a:ext>
                </a:extLst>
              </a:tr>
              <a:tr h="1644857">
                <a:tc>
                  <a:txBody>
                    <a:bodyPr/>
                    <a:lstStyle/>
                    <a:p>
                      <a:r>
                        <a:rPr lang="en-US" sz="2000" dirty="0"/>
                        <a:t>Elements </a:t>
                      </a:r>
                    </a:p>
                  </a:txBody>
                  <a:tcPr marL="77702" marR="77702" marT="38851" marB="38851">
                    <a:lnL>
                      <a:noFill/>
                    </a:lnL>
                    <a:lnR>
                      <a:noFill/>
                    </a:lnR>
                    <a:lnT>
                      <a:noFill/>
                    </a:lnT>
                    <a:lnB>
                      <a:noFill/>
                    </a:lnB>
                  </a:tcPr>
                </a:tc>
                <a:tc>
                  <a:txBody>
                    <a:bodyPr/>
                    <a:lstStyle/>
                    <a:p>
                      <a:r>
                        <a:rPr lang="it-IT" sz="2000" dirty="0"/>
                        <a:t>C (diamond)</a:t>
                      </a:r>
                      <a:br>
                        <a:rPr lang="it-IT" sz="2000" dirty="0"/>
                      </a:br>
                      <a:r>
                        <a:rPr lang="it-IT" sz="2000" dirty="0"/>
                        <a:t>Ge </a:t>
                      </a:r>
                      <a:br>
                        <a:rPr lang="it-IT" sz="2000" dirty="0"/>
                      </a:br>
                      <a:r>
                        <a:rPr lang="it-IT" sz="2000" dirty="0"/>
                        <a:t>Si </a:t>
                      </a:r>
                      <a:br>
                        <a:rPr lang="it-IT" sz="2000" dirty="0"/>
                      </a:br>
                      <a:r>
                        <a:rPr lang="it-IT" sz="2000" dirty="0"/>
                        <a:t>Sn (grey) </a:t>
                      </a:r>
                    </a:p>
                  </a:txBody>
                  <a:tcPr marL="77702" marR="77702" marT="38851" marB="38851">
                    <a:lnL>
                      <a:noFill/>
                    </a:lnL>
                    <a:lnR>
                      <a:noFill/>
                    </a:lnR>
                    <a:lnT>
                      <a:noFill/>
                    </a:lnT>
                    <a:lnB>
                      <a:noFill/>
                    </a:lnB>
                  </a:tcPr>
                </a:tc>
                <a:tc>
                  <a:txBody>
                    <a:bodyPr/>
                    <a:lstStyle/>
                    <a:p>
                      <a:pPr algn="ctr"/>
                      <a:r>
                        <a:rPr lang="en-US" sz="2000" dirty="0"/>
                        <a:t>Indirect </a:t>
                      </a:r>
                      <a:br>
                        <a:rPr lang="en-US" sz="2000" dirty="0"/>
                      </a:br>
                      <a:r>
                        <a:rPr lang="en-US" sz="2000" dirty="0" err="1"/>
                        <a:t>Indirect</a:t>
                      </a:r>
                      <a:r>
                        <a:rPr lang="en-US" sz="2000" dirty="0"/>
                        <a:t> </a:t>
                      </a:r>
                      <a:br>
                        <a:rPr lang="en-US" sz="2000" dirty="0"/>
                      </a:br>
                      <a:r>
                        <a:rPr lang="en-US" sz="2000" dirty="0" err="1"/>
                        <a:t>Indirect</a:t>
                      </a:r>
                      <a:r>
                        <a:rPr lang="en-US" sz="2000" dirty="0"/>
                        <a:t> </a:t>
                      </a:r>
                      <a:br>
                        <a:rPr lang="en-US" sz="2000" dirty="0"/>
                      </a:br>
                      <a:r>
                        <a:rPr lang="en-US" sz="2000" dirty="0"/>
                        <a:t>Direct </a:t>
                      </a:r>
                    </a:p>
                  </a:txBody>
                  <a:tcPr marL="77702" marR="77702" marT="38851" marB="38851">
                    <a:lnL>
                      <a:noFill/>
                    </a:lnL>
                    <a:lnR>
                      <a:noFill/>
                    </a:lnR>
                    <a:lnT>
                      <a:noFill/>
                    </a:lnT>
                    <a:lnB>
                      <a:noFill/>
                    </a:lnB>
                  </a:tcPr>
                </a:tc>
                <a:tc>
                  <a:txBody>
                    <a:bodyPr/>
                    <a:lstStyle/>
                    <a:p>
                      <a:pPr algn="ctr"/>
                      <a:r>
                        <a:rPr lang="en-US" sz="2000" dirty="0"/>
                        <a:t>5.47 </a:t>
                      </a:r>
                      <a:br>
                        <a:rPr lang="en-US" sz="2000" dirty="0"/>
                      </a:br>
                      <a:r>
                        <a:rPr lang="en-US" sz="2000" dirty="0"/>
                        <a:t>0.66 </a:t>
                      </a:r>
                      <a:br>
                        <a:rPr lang="en-US" sz="2000" dirty="0"/>
                      </a:br>
                      <a:r>
                        <a:rPr lang="en-US" sz="2000" dirty="0"/>
                        <a:t>1.12 </a:t>
                      </a:r>
                      <a:br>
                        <a:rPr lang="en-US" sz="2000" dirty="0"/>
                      </a:br>
                      <a:r>
                        <a:rPr lang="en-US" sz="2000" dirty="0"/>
                        <a:t>0.08 </a:t>
                      </a:r>
                    </a:p>
                  </a:txBody>
                  <a:tcPr marL="77702" marR="77702" marT="38851" marB="38851">
                    <a:lnL>
                      <a:noFill/>
                    </a:lnL>
                    <a:lnR>
                      <a:noFill/>
                    </a:lnR>
                    <a:lnT>
                      <a:noFill/>
                    </a:lnT>
                    <a:lnB>
                      <a:noFill/>
                    </a:lnB>
                  </a:tcPr>
                </a:tc>
                <a:extLst>
                  <a:ext uri="{0D108BD9-81ED-4DB2-BD59-A6C34878D82A}">
                    <a16:rowId xmlns:a16="http://schemas.microsoft.com/office/drawing/2014/main" val="10001"/>
                  </a:ext>
                </a:extLst>
              </a:tr>
              <a:tr h="1738356">
                <a:tc>
                  <a:txBody>
                    <a:bodyPr/>
                    <a:lstStyle/>
                    <a:p>
                      <a:r>
                        <a:rPr lang="en-US" sz="2000" dirty="0"/>
                        <a:t>Groups III-V compounds </a:t>
                      </a:r>
                    </a:p>
                  </a:txBody>
                  <a:tcPr marL="77702" marR="77702" marT="38851" marB="38851">
                    <a:lnL>
                      <a:noFill/>
                    </a:lnL>
                    <a:lnR>
                      <a:noFill/>
                    </a:lnR>
                    <a:lnT>
                      <a:noFill/>
                    </a:lnT>
                    <a:lnB>
                      <a:noFill/>
                    </a:lnB>
                    <a:solidFill>
                      <a:srgbClr val="FFFFCC"/>
                    </a:solidFill>
                  </a:tcPr>
                </a:tc>
                <a:tc>
                  <a:txBody>
                    <a:bodyPr/>
                    <a:lstStyle/>
                    <a:p>
                      <a:r>
                        <a:rPr lang="en-US" sz="2000"/>
                        <a:t>GaAs</a:t>
                      </a:r>
                      <a:br>
                        <a:rPr lang="en-US" sz="2000"/>
                      </a:br>
                      <a:r>
                        <a:rPr lang="en-US" sz="2000"/>
                        <a:t>InAs </a:t>
                      </a:r>
                      <a:br>
                        <a:rPr lang="en-US" sz="2000"/>
                      </a:br>
                      <a:r>
                        <a:rPr lang="en-US" sz="2000"/>
                        <a:t>InSb </a:t>
                      </a:r>
                      <a:br>
                        <a:rPr lang="en-US" sz="2000"/>
                      </a:br>
                      <a:r>
                        <a:rPr lang="en-US" sz="2000"/>
                        <a:t>GaP </a:t>
                      </a:r>
                      <a:br>
                        <a:rPr lang="en-US" sz="2000"/>
                      </a:br>
                      <a:r>
                        <a:rPr lang="en-US" sz="2000"/>
                        <a:t>GaN </a:t>
                      </a:r>
                      <a:br>
                        <a:rPr lang="en-US" sz="2000"/>
                      </a:br>
                      <a:r>
                        <a:rPr lang="en-US" sz="2000"/>
                        <a:t>InN </a:t>
                      </a:r>
                    </a:p>
                  </a:txBody>
                  <a:tcPr marL="77702" marR="77702" marT="38851" marB="38851">
                    <a:lnL>
                      <a:noFill/>
                    </a:lnL>
                    <a:lnR>
                      <a:noFill/>
                    </a:lnR>
                    <a:lnT>
                      <a:noFill/>
                    </a:lnT>
                    <a:lnB>
                      <a:noFill/>
                    </a:lnB>
                    <a:solidFill>
                      <a:srgbClr val="FFFFCC"/>
                    </a:solidFill>
                  </a:tcPr>
                </a:tc>
                <a:tc>
                  <a:txBody>
                    <a:bodyPr/>
                    <a:lstStyle/>
                    <a:p>
                      <a:pPr algn="ctr"/>
                      <a:r>
                        <a:rPr lang="en-US" sz="2000" dirty="0"/>
                        <a:t>Direct </a:t>
                      </a:r>
                      <a:br>
                        <a:rPr lang="en-US" sz="2000" dirty="0"/>
                      </a:br>
                      <a:r>
                        <a:rPr lang="en-US" sz="2000" dirty="0" err="1"/>
                        <a:t>Direct</a:t>
                      </a:r>
                      <a:r>
                        <a:rPr lang="en-US" sz="2000" dirty="0"/>
                        <a:t> </a:t>
                      </a:r>
                      <a:br>
                        <a:rPr lang="en-US" sz="2000" dirty="0"/>
                      </a:br>
                      <a:r>
                        <a:rPr lang="en-US" sz="2000" dirty="0" err="1"/>
                        <a:t>Direct</a:t>
                      </a:r>
                      <a:r>
                        <a:rPr lang="en-US" sz="2000" dirty="0"/>
                        <a:t> </a:t>
                      </a:r>
                      <a:br>
                        <a:rPr lang="en-US" sz="2000" dirty="0"/>
                      </a:br>
                      <a:r>
                        <a:rPr lang="en-US" sz="2000" dirty="0"/>
                        <a:t>Indirect </a:t>
                      </a:r>
                      <a:br>
                        <a:rPr lang="en-US" sz="2000" dirty="0"/>
                      </a:br>
                      <a:r>
                        <a:rPr lang="en-US" sz="2000" dirty="0"/>
                        <a:t>Direct </a:t>
                      </a:r>
                      <a:br>
                        <a:rPr lang="en-US" sz="2000" dirty="0"/>
                      </a:br>
                      <a:r>
                        <a:rPr lang="en-US" sz="2000" dirty="0" err="1"/>
                        <a:t>Direct</a:t>
                      </a:r>
                      <a:r>
                        <a:rPr lang="en-US" sz="2000" dirty="0"/>
                        <a:t> </a:t>
                      </a:r>
                    </a:p>
                  </a:txBody>
                  <a:tcPr marL="77702" marR="77702" marT="38851" marB="38851">
                    <a:lnL>
                      <a:noFill/>
                    </a:lnL>
                    <a:lnR>
                      <a:noFill/>
                    </a:lnR>
                    <a:lnT>
                      <a:noFill/>
                    </a:lnT>
                    <a:lnB>
                      <a:noFill/>
                    </a:lnB>
                    <a:solidFill>
                      <a:srgbClr val="FFFFCC"/>
                    </a:solidFill>
                  </a:tcPr>
                </a:tc>
                <a:tc>
                  <a:txBody>
                    <a:bodyPr/>
                    <a:lstStyle/>
                    <a:p>
                      <a:pPr algn="ctr"/>
                      <a:r>
                        <a:rPr lang="en-US" sz="2000" dirty="0"/>
                        <a:t>1.42 </a:t>
                      </a:r>
                      <a:br>
                        <a:rPr lang="en-US" sz="2000" dirty="0"/>
                      </a:br>
                      <a:r>
                        <a:rPr lang="en-US" sz="2000" dirty="0"/>
                        <a:t>0.36 </a:t>
                      </a:r>
                      <a:br>
                        <a:rPr lang="en-US" sz="2000" dirty="0"/>
                      </a:br>
                      <a:r>
                        <a:rPr lang="en-US" sz="2000" dirty="0"/>
                        <a:t>0.17 </a:t>
                      </a:r>
                      <a:br>
                        <a:rPr lang="en-US" sz="2000" dirty="0"/>
                      </a:br>
                      <a:r>
                        <a:rPr lang="en-US" sz="2000" dirty="0"/>
                        <a:t>2.26 </a:t>
                      </a:r>
                      <a:br>
                        <a:rPr lang="en-US" sz="2000" dirty="0"/>
                      </a:br>
                      <a:r>
                        <a:rPr lang="en-US" sz="2000" dirty="0"/>
                        <a:t>3.36 </a:t>
                      </a:r>
                      <a:br>
                        <a:rPr lang="en-US" sz="2000" dirty="0"/>
                      </a:br>
                      <a:r>
                        <a:rPr lang="en-US" sz="2000" dirty="0"/>
                        <a:t>0.70 </a:t>
                      </a:r>
                    </a:p>
                  </a:txBody>
                  <a:tcPr marL="77702" marR="77702" marT="38851" marB="38851">
                    <a:lnL>
                      <a:noFill/>
                    </a:lnL>
                    <a:lnR>
                      <a:noFill/>
                    </a:lnR>
                    <a:lnT>
                      <a:noFill/>
                    </a:lnT>
                    <a:lnB>
                      <a:noFill/>
                    </a:lnB>
                    <a:solidFill>
                      <a:srgbClr val="FFFFCC"/>
                    </a:solidFill>
                  </a:tcPr>
                </a:tc>
                <a:extLst>
                  <a:ext uri="{0D108BD9-81ED-4DB2-BD59-A6C34878D82A}">
                    <a16:rowId xmlns:a16="http://schemas.microsoft.com/office/drawing/2014/main" val="10002"/>
                  </a:ext>
                </a:extLst>
              </a:tr>
              <a:tr h="511243">
                <a:tc>
                  <a:txBody>
                    <a:bodyPr/>
                    <a:lstStyle/>
                    <a:p>
                      <a:r>
                        <a:rPr lang="en-US" sz="2000"/>
                        <a:t>Groups IV-IV compounds </a:t>
                      </a:r>
                    </a:p>
                  </a:txBody>
                  <a:tcPr marL="77702" marR="77702" marT="38851" marB="38851">
                    <a:lnL>
                      <a:noFill/>
                    </a:lnL>
                    <a:lnR>
                      <a:noFill/>
                    </a:lnR>
                    <a:lnT>
                      <a:noFill/>
                    </a:lnT>
                    <a:lnB>
                      <a:noFill/>
                    </a:lnB>
                  </a:tcPr>
                </a:tc>
                <a:tc>
                  <a:txBody>
                    <a:bodyPr/>
                    <a:lstStyle/>
                    <a:p>
                      <a:r>
                        <a:rPr lang="el-GR" sz="2000"/>
                        <a:t>α-</a:t>
                      </a:r>
                      <a:r>
                        <a:rPr lang="en-US" sz="2000"/>
                        <a:t>SiC </a:t>
                      </a:r>
                    </a:p>
                  </a:txBody>
                  <a:tcPr marL="77702" marR="77702" marT="38851" marB="38851">
                    <a:lnL>
                      <a:noFill/>
                    </a:lnL>
                    <a:lnR>
                      <a:noFill/>
                    </a:lnR>
                    <a:lnT>
                      <a:noFill/>
                    </a:lnT>
                    <a:lnB>
                      <a:noFill/>
                    </a:lnB>
                  </a:tcPr>
                </a:tc>
                <a:tc>
                  <a:txBody>
                    <a:bodyPr/>
                    <a:lstStyle/>
                    <a:p>
                      <a:pPr algn="ctr"/>
                      <a:r>
                        <a:rPr lang="en-US" sz="2000"/>
                        <a:t>Indirect </a:t>
                      </a:r>
                    </a:p>
                  </a:txBody>
                  <a:tcPr marL="77702" marR="77702" marT="38851" marB="38851">
                    <a:lnL>
                      <a:noFill/>
                    </a:lnL>
                    <a:lnR>
                      <a:noFill/>
                    </a:lnR>
                    <a:lnT>
                      <a:noFill/>
                    </a:lnT>
                    <a:lnB>
                      <a:noFill/>
                    </a:lnB>
                  </a:tcPr>
                </a:tc>
                <a:tc>
                  <a:txBody>
                    <a:bodyPr/>
                    <a:lstStyle/>
                    <a:p>
                      <a:pPr algn="ctr"/>
                      <a:r>
                        <a:rPr lang="en-US" sz="2000"/>
                        <a:t>2.99 </a:t>
                      </a:r>
                    </a:p>
                  </a:txBody>
                  <a:tcPr marL="77702" marR="77702" marT="38851" marB="38851">
                    <a:lnL>
                      <a:noFill/>
                    </a:lnL>
                    <a:lnR>
                      <a:noFill/>
                    </a:lnR>
                    <a:lnT>
                      <a:noFill/>
                    </a:lnT>
                    <a:lnB>
                      <a:noFill/>
                    </a:lnB>
                  </a:tcPr>
                </a:tc>
                <a:extLst>
                  <a:ext uri="{0D108BD9-81ED-4DB2-BD59-A6C34878D82A}">
                    <a16:rowId xmlns:a16="http://schemas.microsoft.com/office/drawing/2014/main" val="10003"/>
                  </a:ext>
                </a:extLst>
              </a:tr>
              <a:tr h="904602">
                <a:tc>
                  <a:txBody>
                    <a:bodyPr/>
                    <a:lstStyle/>
                    <a:p>
                      <a:r>
                        <a:rPr lang="en-US" sz="2000"/>
                        <a:t>Groups II-VI compounds </a:t>
                      </a:r>
                    </a:p>
                  </a:txBody>
                  <a:tcPr marL="77702" marR="77702" marT="38851" marB="38851">
                    <a:lnL>
                      <a:noFill/>
                    </a:lnL>
                    <a:lnR>
                      <a:noFill/>
                    </a:lnR>
                    <a:lnT>
                      <a:noFill/>
                    </a:lnT>
                    <a:lnB>
                      <a:noFill/>
                    </a:lnB>
                    <a:solidFill>
                      <a:srgbClr val="FFFFCC"/>
                    </a:solidFill>
                  </a:tcPr>
                </a:tc>
                <a:tc>
                  <a:txBody>
                    <a:bodyPr/>
                    <a:lstStyle/>
                    <a:p>
                      <a:r>
                        <a:rPr lang="en-US" sz="2000"/>
                        <a:t>ZnO </a:t>
                      </a:r>
                      <a:br>
                        <a:rPr lang="en-US" sz="2000"/>
                      </a:br>
                      <a:r>
                        <a:rPr lang="en-US" sz="2000"/>
                        <a:t>CdSe </a:t>
                      </a:r>
                      <a:br>
                        <a:rPr lang="en-US" sz="2000"/>
                      </a:br>
                      <a:r>
                        <a:rPr lang="en-US" sz="2000"/>
                        <a:t>ZnS </a:t>
                      </a:r>
                    </a:p>
                  </a:txBody>
                  <a:tcPr marL="77702" marR="77702" marT="38851" marB="38851">
                    <a:lnL>
                      <a:noFill/>
                    </a:lnL>
                    <a:lnR>
                      <a:noFill/>
                    </a:lnR>
                    <a:lnT>
                      <a:noFill/>
                    </a:lnT>
                    <a:lnB>
                      <a:noFill/>
                    </a:lnB>
                    <a:solidFill>
                      <a:srgbClr val="FFFFCC"/>
                    </a:solidFill>
                  </a:tcPr>
                </a:tc>
                <a:tc>
                  <a:txBody>
                    <a:bodyPr/>
                    <a:lstStyle/>
                    <a:p>
                      <a:pPr algn="ctr"/>
                      <a:r>
                        <a:rPr lang="en-US" sz="2000"/>
                        <a:t>Direct </a:t>
                      </a:r>
                      <a:br>
                        <a:rPr lang="en-US" sz="2000"/>
                      </a:br>
                      <a:r>
                        <a:rPr lang="en-US" sz="2000"/>
                        <a:t>Direct </a:t>
                      </a:r>
                      <a:br>
                        <a:rPr lang="en-US" sz="2000"/>
                      </a:br>
                      <a:r>
                        <a:rPr lang="en-US" sz="2000"/>
                        <a:t>Direct </a:t>
                      </a:r>
                    </a:p>
                  </a:txBody>
                  <a:tcPr marL="77702" marR="77702" marT="38851" marB="38851">
                    <a:lnL>
                      <a:noFill/>
                    </a:lnL>
                    <a:lnR>
                      <a:noFill/>
                    </a:lnR>
                    <a:lnT>
                      <a:noFill/>
                    </a:lnT>
                    <a:lnB>
                      <a:noFill/>
                    </a:lnB>
                    <a:solidFill>
                      <a:srgbClr val="FFFFCC"/>
                    </a:solidFill>
                  </a:tcPr>
                </a:tc>
                <a:tc>
                  <a:txBody>
                    <a:bodyPr/>
                    <a:lstStyle/>
                    <a:p>
                      <a:pPr algn="ctr"/>
                      <a:r>
                        <a:rPr lang="en-US" sz="2000" dirty="0"/>
                        <a:t>3.35 </a:t>
                      </a:r>
                      <a:br>
                        <a:rPr lang="en-US" sz="2000" dirty="0"/>
                      </a:br>
                      <a:r>
                        <a:rPr lang="en-US" sz="2000" dirty="0"/>
                        <a:t>1.70 </a:t>
                      </a:r>
                      <a:br>
                        <a:rPr lang="en-US" sz="2000" dirty="0"/>
                      </a:br>
                      <a:r>
                        <a:rPr lang="en-US" sz="2000" dirty="0"/>
                        <a:t>3.68 </a:t>
                      </a:r>
                    </a:p>
                  </a:txBody>
                  <a:tcPr marL="77702" marR="77702" marT="38851" marB="38851">
                    <a:lnL>
                      <a:noFill/>
                    </a:lnL>
                    <a:lnR>
                      <a:noFill/>
                    </a:lnR>
                    <a:lnT>
                      <a:noFill/>
                    </a:lnT>
                    <a:lnB>
                      <a:noFill/>
                    </a:lnB>
                    <a:solidFill>
                      <a:srgbClr val="FFFFCC"/>
                    </a:solidFill>
                  </a:tcPr>
                </a:tc>
                <a:extLst>
                  <a:ext uri="{0D108BD9-81ED-4DB2-BD59-A6C34878D82A}">
                    <a16:rowId xmlns:a16="http://schemas.microsoft.com/office/drawing/2014/main" val="10004"/>
                  </a:ext>
                </a:extLst>
              </a:tr>
            </a:tbl>
          </a:graphicData>
        </a:graphic>
      </p:graphicFrame>
      <p:sp>
        <p:nvSpPr>
          <p:cNvPr id="5" name="Rectangle 4"/>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Direct and Indirect Band Gap Semiconductor</a:t>
            </a:r>
          </a:p>
        </p:txBody>
      </p:sp>
      <p:sp>
        <p:nvSpPr>
          <p:cNvPr id="6" name="Rectangle 5"/>
          <p:cNvSpPr/>
          <p:nvPr/>
        </p:nvSpPr>
        <p:spPr>
          <a:xfrm>
            <a:off x="4412640" y="6385899"/>
            <a:ext cx="4774064" cy="307777"/>
          </a:xfrm>
          <a:prstGeom prst="rect">
            <a:avLst/>
          </a:prstGeom>
        </p:spPr>
        <p:txBody>
          <a:bodyPr wrap="none">
            <a:spAutoFit/>
          </a:bodyPr>
          <a:lstStyle/>
          <a:p>
            <a:r>
              <a:rPr lang="en-US" sz="1400" dirty="0">
                <a:hlinkClick r:id="rId2"/>
              </a:rPr>
              <a:t>https://www.doitpoms.ac.uk/tlplib/semiconductors/direct.php</a:t>
            </a:r>
            <a:endParaRPr lang="en-US" sz="1400" dirty="0"/>
          </a:p>
        </p:txBody>
      </p:sp>
      <p:pic>
        <p:nvPicPr>
          <p:cNvPr id="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84238"/>
            <a:ext cx="4075608" cy="141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191" y="3643996"/>
            <a:ext cx="2995747" cy="144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371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66841"/>
          </a:xfrm>
        </p:spPr>
        <p:txBody>
          <a:bodyPr rtlCol="0">
            <a:normAutofit fontScale="90000"/>
          </a:bodyPr>
          <a:lstStyle/>
          <a:p>
            <a:pPr>
              <a:defRPr/>
            </a:pPr>
            <a:r>
              <a:rPr lang="en-IN" b="1" dirty="0"/>
              <a:t>Direct and Indirect Semiconductors </a:t>
            </a:r>
            <a:endParaRPr lang="en-IN" dirty="0"/>
          </a:p>
        </p:txBody>
      </p:sp>
      <p:sp>
        <p:nvSpPr>
          <p:cNvPr id="3" name="Content Placeholder 2"/>
          <p:cNvSpPr>
            <a:spLocks noGrp="1"/>
          </p:cNvSpPr>
          <p:nvPr>
            <p:ph idx="1"/>
          </p:nvPr>
        </p:nvSpPr>
        <p:spPr>
          <a:xfrm>
            <a:off x="653143" y="1097279"/>
            <a:ext cx="10700657" cy="5079683"/>
          </a:xfrm>
        </p:spPr>
        <p:txBody>
          <a:bodyPr rtlCol="0">
            <a:normAutofit fontScale="92500" lnSpcReduction="20000"/>
          </a:bodyPr>
          <a:lstStyle/>
          <a:p>
            <a:pPr algn="just">
              <a:defRPr/>
            </a:pPr>
            <a:r>
              <a:rPr lang="en-IN" dirty="0"/>
              <a:t>The band structure of </a:t>
            </a:r>
            <a:r>
              <a:rPr lang="en-IN" b="1" dirty="0" err="1"/>
              <a:t>GaAs</a:t>
            </a:r>
            <a:r>
              <a:rPr lang="en-IN" b="1" dirty="0"/>
              <a:t> has a minimum in the conduction band and a maximum in the valence band for the same k value</a:t>
            </a:r>
            <a:r>
              <a:rPr lang="en-IN" dirty="0"/>
              <a:t> (k = 0). </a:t>
            </a:r>
          </a:p>
          <a:p>
            <a:pPr algn="just">
              <a:defRPr/>
            </a:pPr>
            <a:r>
              <a:rPr lang="en-IN" dirty="0"/>
              <a:t>On the other hand, </a:t>
            </a:r>
            <a:r>
              <a:rPr lang="en-IN" b="1" dirty="0"/>
              <a:t>Si has its valence band maximum at a different value of k than its con­duction band minimum. </a:t>
            </a:r>
          </a:p>
          <a:p>
            <a:pPr algn="just">
              <a:defRPr/>
            </a:pPr>
            <a:r>
              <a:rPr lang="en-IN" b="1" dirty="0"/>
              <a:t>Thus an electron making a smallest-energy transition from the conduction band to the valence band in </a:t>
            </a:r>
            <a:r>
              <a:rPr lang="en-IN" b="1" dirty="0" err="1"/>
              <a:t>GaAs</a:t>
            </a:r>
            <a:r>
              <a:rPr lang="en-IN" b="1" dirty="0"/>
              <a:t> can do so without a change in k value; </a:t>
            </a:r>
          </a:p>
          <a:p>
            <a:pPr algn="just">
              <a:defRPr/>
            </a:pPr>
            <a:r>
              <a:rPr lang="en-IN" dirty="0"/>
              <a:t>on the other hand, </a:t>
            </a:r>
            <a:r>
              <a:rPr lang="en-IN" b="1" dirty="0"/>
              <a:t>a transition from the minimum point in the Si conduction band to the maximum point of the valence band requires some change in k.</a:t>
            </a:r>
          </a:p>
          <a:p>
            <a:pPr algn="just">
              <a:defRPr/>
            </a:pPr>
            <a:r>
              <a:rPr lang="en-IN" b="1" dirty="0"/>
              <a:t>Thus there are two classes of semiconductor energy bands; direct and indirect. </a:t>
            </a:r>
          </a:p>
          <a:p>
            <a:pPr algn="just">
              <a:defRPr/>
            </a:pPr>
            <a:r>
              <a:rPr lang="en-IN" sz="3800" b="1" dirty="0"/>
              <a:t>It can be seen that in an indirect transition, involving a change in k, requires a change of momentum for the electron. </a:t>
            </a:r>
          </a:p>
          <a:p>
            <a:pPr algn="just">
              <a:defRPr/>
            </a:pPr>
            <a:endParaRPr lang="en-IN" dirty="0"/>
          </a:p>
        </p:txBody>
      </p:sp>
    </p:spTree>
    <p:extLst>
      <p:ext uri="{BB962C8B-B14F-4D97-AF65-F5344CB8AC3E}">
        <p14:creationId xmlns:p14="http://schemas.microsoft.com/office/powerpoint/2010/main" val="1442575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7469"/>
          </a:xfrm>
        </p:spPr>
        <p:txBody>
          <a:bodyPr rtlCol="0">
            <a:normAutofit/>
          </a:bodyPr>
          <a:lstStyle/>
          <a:p>
            <a:pPr>
              <a:defRPr/>
            </a:pPr>
            <a:r>
              <a:rPr lang="en-IN" b="1" dirty="0"/>
              <a:t>Direct and Indirect Semiconductors </a:t>
            </a:r>
            <a:endParaRPr lang="en-IN" dirty="0"/>
          </a:p>
        </p:txBody>
      </p:sp>
      <p:sp>
        <p:nvSpPr>
          <p:cNvPr id="3" name="Content Placeholder 2"/>
          <p:cNvSpPr>
            <a:spLocks noGrp="1"/>
          </p:cNvSpPr>
          <p:nvPr>
            <p:ph idx="1"/>
          </p:nvPr>
        </p:nvSpPr>
        <p:spPr>
          <a:xfrm>
            <a:off x="1463041" y="1240971"/>
            <a:ext cx="9888582" cy="5501142"/>
          </a:xfrm>
        </p:spPr>
        <p:txBody>
          <a:bodyPr rtlCol="0">
            <a:normAutofit fontScale="85000" lnSpcReduction="20000"/>
          </a:bodyPr>
          <a:lstStyle/>
          <a:p>
            <a:pPr algn="just">
              <a:defRPr/>
            </a:pPr>
            <a:r>
              <a:rPr lang="en-IN" b="1" dirty="0"/>
              <a:t>In a direct semiconductor such as </a:t>
            </a:r>
            <a:r>
              <a:rPr lang="en-IN" b="1" dirty="0" err="1"/>
              <a:t>GaAs</a:t>
            </a:r>
            <a:r>
              <a:rPr lang="en-IN" b="1" dirty="0"/>
              <a:t>, an electron in the conduction band can fall  to an empty state in the valence band, giving off the energy differ­ence  </a:t>
            </a:r>
            <a:r>
              <a:rPr lang="en-IN" b="1" dirty="0" err="1"/>
              <a:t>E</a:t>
            </a:r>
            <a:r>
              <a:rPr lang="en-IN" b="1" baseline="-25000" dirty="0" err="1"/>
              <a:t>g</a:t>
            </a:r>
            <a:r>
              <a:rPr lang="en-IN" b="1" baseline="-25000" dirty="0"/>
              <a:t> </a:t>
            </a:r>
            <a:r>
              <a:rPr lang="en-IN" b="1" dirty="0"/>
              <a:t> as a photon of light.</a:t>
            </a:r>
            <a:r>
              <a:rPr lang="en-IN" dirty="0"/>
              <a:t> </a:t>
            </a:r>
          </a:p>
          <a:p>
            <a:pPr algn="just">
              <a:defRPr/>
            </a:pPr>
            <a:r>
              <a:rPr lang="en-IN" dirty="0"/>
              <a:t>On the other hand, </a:t>
            </a:r>
            <a:r>
              <a:rPr lang="en-IN" b="1" dirty="0"/>
              <a:t>an electron in the conduc­tion band minimum of an indirect semiconductor such as Si cannot fall directly  to the valence band maximum but must undergo a momentum change as well as changing its energy.</a:t>
            </a:r>
            <a:r>
              <a:rPr lang="en-IN" dirty="0"/>
              <a:t> </a:t>
            </a:r>
          </a:p>
          <a:p>
            <a:pPr algn="just">
              <a:defRPr/>
            </a:pPr>
            <a:r>
              <a:rPr lang="en-IN" dirty="0"/>
              <a:t>For example,  it may go through some defect state  (E</a:t>
            </a:r>
            <a:r>
              <a:rPr lang="en-IN" baseline="-25000" dirty="0"/>
              <a:t>t</a:t>
            </a:r>
            <a:r>
              <a:rPr lang="en-IN" dirty="0"/>
              <a:t>) within the band gap. </a:t>
            </a:r>
          </a:p>
          <a:p>
            <a:pPr algn="just">
              <a:defRPr/>
            </a:pPr>
            <a:r>
              <a:rPr lang="en-IN" b="1" dirty="0"/>
              <a:t>In an indirect transition which involves a change in k, part of the energy is generally given up as heat to the lattice rather than as an emitted photon.</a:t>
            </a:r>
            <a:r>
              <a:rPr lang="en-IN" dirty="0"/>
              <a:t> </a:t>
            </a:r>
          </a:p>
          <a:p>
            <a:pPr algn="just">
              <a:defRPr/>
            </a:pPr>
            <a:r>
              <a:rPr lang="en-IN" dirty="0"/>
              <a:t>This difference between direct and indirect band struc­tures is very important for deciding which semiconductors can be used in de­vices requiring light output.</a:t>
            </a:r>
          </a:p>
          <a:p>
            <a:pPr algn="just">
              <a:defRPr/>
            </a:pPr>
            <a:r>
              <a:rPr lang="en-IN" dirty="0"/>
              <a:t>For example, </a:t>
            </a:r>
            <a:r>
              <a:rPr lang="en-IN" b="1" dirty="0">
                <a:solidFill>
                  <a:srgbClr val="FF0000"/>
                </a:solidFill>
              </a:rPr>
              <a:t>semiconductor light emitters and lasers generally must be made of materials capable of direct band-to-band transitions </a:t>
            </a:r>
          </a:p>
          <a:p>
            <a:pPr algn="just">
              <a:defRPr/>
            </a:pPr>
            <a:r>
              <a:rPr lang="en-IN" b="1" dirty="0">
                <a:solidFill>
                  <a:srgbClr val="FF0000"/>
                </a:solidFill>
              </a:rPr>
              <a:t> or of indirect materials with vertical transitions between defect states. </a:t>
            </a:r>
          </a:p>
        </p:txBody>
      </p:sp>
    </p:spTree>
    <p:extLst>
      <p:ext uri="{BB962C8B-B14F-4D97-AF65-F5344CB8AC3E}">
        <p14:creationId xmlns:p14="http://schemas.microsoft.com/office/powerpoint/2010/main" val="3940501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D3D7A55A-4679-1C15-2852-A64BD543CD71}"/>
              </a:ext>
            </a:extLst>
          </p:cNvPr>
          <p:cNvSpPr>
            <a:spLocks noGrp="1"/>
          </p:cNvSpPr>
          <p:nvPr>
            <p:ph type="title"/>
          </p:nvPr>
        </p:nvSpPr>
        <p:spPr>
          <a:xfrm>
            <a:off x="3055620" y="1851819"/>
            <a:ext cx="8229600" cy="3154362"/>
          </a:xfrm>
        </p:spPr>
        <p:txBody>
          <a:bodyPr/>
          <a:lstStyle/>
          <a:p>
            <a:pPr eaLnBrk="1" hangingPunct="1"/>
            <a:r>
              <a:rPr lang="en-IN" altLang="en-US" sz="4800" b="1" dirty="0">
                <a:latin typeface="Arial Black" panose="020B0A04020102020204" pitchFamily="34" charset="0"/>
              </a:rPr>
              <a:t>Effective Mass </a:t>
            </a:r>
            <a:endParaRPr lang="en-IN" altLang="en-US" sz="4800" dirty="0">
              <a:latin typeface="Arial Black" panose="020B0A040201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754" y="1347237"/>
            <a:ext cx="11874138" cy="4302628"/>
          </a:xfrm>
          <a:prstGeom prst="rect">
            <a:avLst/>
          </a:prstGeom>
        </p:spPr>
      </p:pic>
      <p:sp>
        <p:nvSpPr>
          <p:cNvPr id="5" name="Rectangle 4"/>
          <p:cNvSpPr/>
          <p:nvPr/>
        </p:nvSpPr>
        <p:spPr>
          <a:xfrm>
            <a:off x="0" y="30571"/>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600" b="1" dirty="0"/>
              <a:t>Comparison of bonds</a:t>
            </a:r>
            <a:endParaRPr lang="en-US" sz="3600" b="1" dirty="0"/>
          </a:p>
        </p:txBody>
      </p:sp>
    </p:spTree>
    <p:extLst>
      <p:ext uri="{BB962C8B-B14F-4D97-AF65-F5344CB8AC3E}">
        <p14:creationId xmlns:p14="http://schemas.microsoft.com/office/powerpoint/2010/main" val="4028369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A999F01A-DD04-F390-54CB-7C34117546F3}"/>
              </a:ext>
            </a:extLst>
          </p:cNvPr>
          <p:cNvSpPr>
            <a:spLocks noGrp="1"/>
          </p:cNvSpPr>
          <p:nvPr>
            <p:ph type="title"/>
          </p:nvPr>
        </p:nvSpPr>
        <p:spPr/>
        <p:txBody>
          <a:bodyPr/>
          <a:lstStyle/>
          <a:p>
            <a:pPr eaLnBrk="1" hangingPunct="1"/>
            <a:r>
              <a:rPr lang="en-IN" altLang="en-US" b="1"/>
              <a:t> Effective Mass </a:t>
            </a:r>
          </a:p>
        </p:txBody>
      </p:sp>
      <p:sp>
        <p:nvSpPr>
          <p:cNvPr id="3" name="Content Placeholder 2">
            <a:extLst>
              <a:ext uri="{FF2B5EF4-FFF2-40B4-BE49-F238E27FC236}">
                <a16:creationId xmlns:a16="http://schemas.microsoft.com/office/drawing/2014/main" id="{8722AC3F-B8E5-4EA0-C777-AC30A0276EED}"/>
              </a:ext>
            </a:extLst>
          </p:cNvPr>
          <p:cNvSpPr>
            <a:spLocks noGrp="1"/>
          </p:cNvSpPr>
          <p:nvPr>
            <p:ph idx="1"/>
          </p:nvPr>
        </p:nvSpPr>
        <p:spPr>
          <a:xfrm>
            <a:off x="1981201" y="1628775"/>
            <a:ext cx="8435975" cy="4852988"/>
          </a:xfrm>
        </p:spPr>
        <p:txBody>
          <a:bodyPr rtlCol="0">
            <a:normAutofit fontScale="92500" lnSpcReduction="20000"/>
          </a:bodyPr>
          <a:lstStyle/>
          <a:p>
            <a:pPr>
              <a:defRPr/>
            </a:pPr>
            <a:r>
              <a:rPr lang="en-IN" b="1" dirty="0"/>
              <a:t>The electrons in a crystal are </a:t>
            </a:r>
          </a:p>
          <a:p>
            <a:pPr>
              <a:defRPr/>
            </a:pPr>
            <a:r>
              <a:rPr lang="en-IN" dirty="0"/>
              <a:t>not completely free, </a:t>
            </a:r>
          </a:p>
          <a:p>
            <a:pPr>
              <a:defRPr/>
            </a:pPr>
            <a:r>
              <a:rPr lang="en-IN" dirty="0"/>
              <a:t>interact with the periodic potential of the lattice. </a:t>
            </a:r>
          </a:p>
          <a:p>
            <a:pPr>
              <a:defRPr/>
            </a:pPr>
            <a:r>
              <a:rPr lang="en-IN" dirty="0"/>
              <a:t>As a result, their "wave-particle" motion cannot be expected to be the same as for electrons in free space. </a:t>
            </a:r>
          </a:p>
          <a:p>
            <a:pPr algn="just">
              <a:defRPr/>
            </a:pPr>
            <a:r>
              <a:rPr lang="en-IN" b="1" dirty="0"/>
              <a:t>Thus, in ap­plying the usual equations of electrodynamics to charge carriers in a solid, the altered values of particle mass should be used. </a:t>
            </a:r>
          </a:p>
          <a:p>
            <a:pPr>
              <a:defRPr/>
            </a:pPr>
            <a:endParaRPr lang="en-IN" sz="2300" dirty="0"/>
          </a:p>
          <a:p>
            <a:pPr>
              <a:defRPr/>
            </a:pPr>
            <a:r>
              <a:rPr lang="en-IN" sz="2300" dirty="0"/>
              <a:t>To account for most of the influences of the lattice, so that the electrons and holes can be treated as "almost free" carriers in most computations. </a:t>
            </a:r>
          </a:p>
          <a:p>
            <a:pPr>
              <a:defRPr/>
            </a:pPr>
            <a:r>
              <a:rPr lang="en-IN" sz="2300" b="1" dirty="0"/>
              <a:t>The calculation of effective mass must take into account the shape of the energy bands in three-dimensional k-space, </a:t>
            </a:r>
            <a:r>
              <a:rPr lang="en-IN" sz="2300" dirty="0"/>
              <a:t>taking appropriate averages over the various energy bands.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558C8BD7-5E20-FB94-25D1-66FCA36BCB8A}"/>
              </a:ext>
            </a:extLst>
          </p:cNvPr>
          <p:cNvSpPr>
            <a:spLocks noGrp="1"/>
          </p:cNvSpPr>
          <p:nvPr>
            <p:ph type="title"/>
          </p:nvPr>
        </p:nvSpPr>
        <p:spPr/>
        <p:txBody>
          <a:bodyPr/>
          <a:lstStyle/>
          <a:p>
            <a:pPr eaLnBrk="1" hangingPunct="1"/>
            <a:r>
              <a:rPr lang="en-IN" altLang="en-US" b="1"/>
              <a:t>Effective Mass </a:t>
            </a:r>
            <a:endParaRPr lang="en-IN" altLang="en-US"/>
          </a:p>
        </p:txBody>
      </p:sp>
      <p:sp>
        <p:nvSpPr>
          <p:cNvPr id="45059" name="Content Placeholder 2">
            <a:extLst>
              <a:ext uri="{FF2B5EF4-FFF2-40B4-BE49-F238E27FC236}">
                <a16:creationId xmlns:a16="http://schemas.microsoft.com/office/drawing/2014/main" id="{CE3F808D-243E-094D-73EC-B0B9AD20DFEE}"/>
              </a:ext>
            </a:extLst>
          </p:cNvPr>
          <p:cNvSpPr>
            <a:spLocks noGrp="1"/>
          </p:cNvSpPr>
          <p:nvPr>
            <p:ph idx="1"/>
          </p:nvPr>
        </p:nvSpPr>
        <p:spPr/>
        <p:txBody>
          <a:bodyPr/>
          <a:lstStyle/>
          <a:p>
            <a:pPr eaLnBrk="1" hangingPunct="1"/>
            <a:r>
              <a:rPr lang="en-IN" altLang="en-US"/>
              <a:t>the electron momentum is p = mv = </a:t>
            </a:r>
            <a:r>
              <a:rPr lang="en-IN" altLang="en-US">
                <a:latin typeface="Sylfaen" panose="010A0502050306030303" pitchFamily="18" charset="0"/>
              </a:rPr>
              <a:t>ħ</a:t>
            </a:r>
            <a:r>
              <a:rPr lang="en-IN" altLang="en-US"/>
              <a:t>k. Then </a:t>
            </a:r>
          </a:p>
          <a:p>
            <a:pPr eaLnBrk="1" hangingPunct="1"/>
            <a:endParaRPr lang="en-IN" altLang="en-US"/>
          </a:p>
        </p:txBody>
      </p:sp>
      <p:pic>
        <p:nvPicPr>
          <p:cNvPr id="45060" name="Picture 2">
            <a:extLst>
              <a:ext uri="{FF2B5EF4-FFF2-40B4-BE49-F238E27FC236}">
                <a16:creationId xmlns:a16="http://schemas.microsoft.com/office/drawing/2014/main" id="{FEC99ACD-59D6-D1F6-30E1-315CB5C38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2420939"/>
            <a:ext cx="41179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3">
            <a:extLst>
              <a:ext uri="{FF2B5EF4-FFF2-40B4-BE49-F238E27FC236}">
                <a16:creationId xmlns:a16="http://schemas.microsoft.com/office/drawing/2014/main" id="{1606EB57-4E3A-E3AC-FA05-967A2FA25F4F}"/>
              </a:ext>
            </a:extLst>
          </p:cNvPr>
          <p:cNvSpPr>
            <a:spLocks noChangeArrowheads="1"/>
          </p:cNvSpPr>
          <p:nvPr/>
        </p:nvSpPr>
        <p:spPr bwMode="auto">
          <a:xfrm>
            <a:off x="2208214" y="3597275"/>
            <a:ext cx="47513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IN" altLang="en-US"/>
              <a:t>Thus the electron energy is parabolic with wave vector k. The electron mass is inversely related to the curvature (second derivative) of the (E, k) relationship, since </a:t>
            </a:r>
          </a:p>
        </p:txBody>
      </p:sp>
      <p:pic>
        <p:nvPicPr>
          <p:cNvPr id="45062" name="Picture 3">
            <a:extLst>
              <a:ext uri="{FF2B5EF4-FFF2-40B4-BE49-F238E27FC236}">
                <a16:creationId xmlns:a16="http://schemas.microsoft.com/office/drawing/2014/main" id="{3338B206-1128-333B-431B-E07CFFDEF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4941888"/>
            <a:ext cx="144145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4">
            <a:extLst>
              <a:ext uri="{FF2B5EF4-FFF2-40B4-BE49-F238E27FC236}">
                <a16:creationId xmlns:a16="http://schemas.microsoft.com/office/drawing/2014/main" id="{09483731-D994-9167-FED8-10864592B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0" y="2205038"/>
            <a:ext cx="3468688"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Rectangle 4">
            <a:extLst>
              <a:ext uri="{FF2B5EF4-FFF2-40B4-BE49-F238E27FC236}">
                <a16:creationId xmlns:a16="http://schemas.microsoft.com/office/drawing/2014/main" id="{208BB63B-B80E-D827-928E-6B8A8A515A4D}"/>
              </a:ext>
            </a:extLst>
          </p:cNvPr>
          <p:cNvSpPr>
            <a:spLocks noChangeArrowheads="1"/>
          </p:cNvSpPr>
          <p:nvPr/>
        </p:nvSpPr>
        <p:spPr bwMode="auto">
          <a:xfrm>
            <a:off x="4079875" y="4724401"/>
            <a:ext cx="653415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IN" altLang="en-US" b="1"/>
              <a:t>Although electrons in solids are not free, most energy bands are close to parabolic at their minima (for conduction bands) or maxima (for va­lence  bands). </a:t>
            </a:r>
          </a:p>
          <a:p>
            <a:pPr eaLnBrk="1" hangingPunct="1"/>
            <a:r>
              <a:rPr lang="en-IN" altLang="en-US" b="1"/>
              <a:t>We can also approximate effective mass near those band extrema From the curvature of the band.</a:t>
            </a:r>
          </a:p>
          <a:p>
            <a:pPr eaLnBrk="1" hangingPunct="1"/>
            <a:endParaRPr lang="en-IN" altLang="en-US"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79BF2415-8E0B-FF9D-825F-CB533C0298C1}"/>
              </a:ext>
            </a:extLst>
          </p:cNvPr>
          <p:cNvSpPr>
            <a:spLocks noGrp="1"/>
          </p:cNvSpPr>
          <p:nvPr>
            <p:ph type="title"/>
          </p:nvPr>
        </p:nvSpPr>
        <p:spPr/>
        <p:txBody>
          <a:bodyPr/>
          <a:lstStyle/>
          <a:p>
            <a:pPr eaLnBrk="1" hangingPunct="1"/>
            <a:r>
              <a:rPr lang="en-IN" altLang="en-US" b="1"/>
              <a:t>Effective Mass </a:t>
            </a:r>
            <a:endParaRPr lang="en-IN" altLang="en-US"/>
          </a:p>
        </p:txBody>
      </p:sp>
      <p:sp>
        <p:nvSpPr>
          <p:cNvPr id="46083" name="Content Placeholder 2">
            <a:extLst>
              <a:ext uri="{FF2B5EF4-FFF2-40B4-BE49-F238E27FC236}">
                <a16:creationId xmlns:a16="http://schemas.microsoft.com/office/drawing/2014/main" id="{7C38B212-0DBC-4EF4-B155-A704E8121A64}"/>
              </a:ext>
            </a:extLst>
          </p:cNvPr>
          <p:cNvSpPr>
            <a:spLocks noGrp="1"/>
          </p:cNvSpPr>
          <p:nvPr>
            <p:ph idx="1"/>
          </p:nvPr>
        </p:nvSpPr>
        <p:spPr>
          <a:xfrm>
            <a:off x="1981200" y="1600201"/>
            <a:ext cx="8229600" cy="1541463"/>
          </a:xfrm>
        </p:spPr>
        <p:txBody>
          <a:bodyPr/>
          <a:lstStyle/>
          <a:p>
            <a:pPr eaLnBrk="1" hangingPunct="1"/>
            <a:r>
              <a:rPr lang="en-IN" altLang="en-US"/>
              <a:t>The effective mass of an electron in a band with a given (E, k) rela­tionship is</a:t>
            </a:r>
          </a:p>
        </p:txBody>
      </p:sp>
      <p:pic>
        <p:nvPicPr>
          <p:cNvPr id="46084" name="Picture 2">
            <a:extLst>
              <a:ext uri="{FF2B5EF4-FFF2-40B4-BE49-F238E27FC236}">
                <a16:creationId xmlns:a16="http://schemas.microsoft.com/office/drawing/2014/main" id="{E9A9AC83-2DEB-98D2-686A-DBF111593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2852739"/>
            <a:ext cx="2876550"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a:extLst>
              <a:ext uri="{FF2B5EF4-FFF2-40B4-BE49-F238E27FC236}">
                <a16:creationId xmlns:a16="http://schemas.microsoft.com/office/drawing/2014/main" id="{E4EFA138-048A-8B45-06F2-2FD5914A0A47}"/>
              </a:ext>
            </a:extLst>
          </p:cNvPr>
          <p:cNvSpPr>
            <a:spLocks noChangeArrowheads="1"/>
          </p:cNvSpPr>
          <p:nvPr/>
        </p:nvSpPr>
        <p:spPr bwMode="auto">
          <a:xfrm>
            <a:off x="2927351" y="4532313"/>
            <a:ext cx="5832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IN" altLang="en-US" sz="2200" b="1"/>
              <a:t>Thus the curvature of the band determines the electron effective mass. </a:t>
            </a:r>
            <a:endParaRPr lang="en-IN" altLang="en-US"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4B28BC35-3088-DED2-1247-5F904F71E9D0}"/>
              </a:ext>
            </a:extLst>
          </p:cNvPr>
          <p:cNvSpPr>
            <a:spLocks noGrp="1"/>
          </p:cNvSpPr>
          <p:nvPr>
            <p:ph type="title"/>
          </p:nvPr>
        </p:nvSpPr>
        <p:spPr>
          <a:xfrm>
            <a:off x="3216276" y="274638"/>
            <a:ext cx="6202363" cy="1143000"/>
          </a:xfrm>
        </p:spPr>
        <p:txBody>
          <a:bodyPr/>
          <a:lstStyle/>
          <a:p>
            <a:pPr eaLnBrk="1" hangingPunct="1"/>
            <a:r>
              <a:rPr lang="en-IN" altLang="en-US" b="1"/>
              <a:t>Effective Mass </a:t>
            </a:r>
            <a:endParaRPr lang="en-IN" altLang="en-US"/>
          </a:p>
        </p:txBody>
      </p:sp>
      <p:sp>
        <p:nvSpPr>
          <p:cNvPr id="47107" name="Content Placeholder 2">
            <a:extLst>
              <a:ext uri="{FF2B5EF4-FFF2-40B4-BE49-F238E27FC236}">
                <a16:creationId xmlns:a16="http://schemas.microsoft.com/office/drawing/2014/main" id="{BBFA5CB2-0EBF-1C5A-1198-4D337ACD0AB1}"/>
              </a:ext>
            </a:extLst>
          </p:cNvPr>
          <p:cNvSpPr>
            <a:spLocks noGrp="1"/>
          </p:cNvSpPr>
          <p:nvPr>
            <p:ph idx="1"/>
          </p:nvPr>
        </p:nvSpPr>
        <p:spPr>
          <a:xfrm>
            <a:off x="1981200" y="1600201"/>
            <a:ext cx="4840288" cy="4525963"/>
          </a:xfrm>
        </p:spPr>
        <p:txBody>
          <a:bodyPr/>
          <a:lstStyle/>
          <a:p>
            <a:pPr algn="just" eaLnBrk="1" hangingPunct="1"/>
            <a:r>
              <a:rPr lang="en-IN" altLang="en-US"/>
              <a:t>The electron effective mass in GaAs is much smaller in the direct</a:t>
            </a:r>
            <a:r>
              <a:rPr lang="en-IN" altLang="en-US" b="1"/>
              <a:t> </a:t>
            </a:r>
            <a:r>
              <a:rPr lang="en-IN" altLang="en-US" b="1">
                <a:sym typeface="Symbol" panose="05050102010706020507" pitchFamily="18" charset="2"/>
              </a:rPr>
              <a:t></a:t>
            </a:r>
            <a:r>
              <a:rPr lang="en-IN" altLang="en-US" b="1"/>
              <a:t> conduction band (strong curvature)</a:t>
            </a:r>
            <a:r>
              <a:rPr lang="en-IN" altLang="en-US"/>
              <a:t> than in </a:t>
            </a:r>
            <a:r>
              <a:rPr lang="en-IN" altLang="en-US" b="1"/>
              <a:t>the L or X minima (weaker curvature, smaller value in the denominator of the m* expression</a:t>
            </a:r>
            <a:r>
              <a:rPr lang="en-IN" altLang="en-US"/>
              <a:t>). </a:t>
            </a:r>
          </a:p>
        </p:txBody>
      </p:sp>
      <p:pic>
        <p:nvPicPr>
          <p:cNvPr id="47108" name="Picture 2">
            <a:extLst>
              <a:ext uri="{FF2B5EF4-FFF2-40B4-BE49-F238E27FC236}">
                <a16:creationId xmlns:a16="http://schemas.microsoft.com/office/drawing/2014/main" id="{06CCE9C7-EFE5-D0CD-46AC-36CF4896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513" y="1323975"/>
            <a:ext cx="3378200"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2">
            <a:extLst>
              <a:ext uri="{FF2B5EF4-FFF2-40B4-BE49-F238E27FC236}">
                <a16:creationId xmlns:a16="http://schemas.microsoft.com/office/drawing/2014/main" id="{F92222CD-A39A-960A-6BB6-9DC4EE5EF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5788" y="1989138"/>
            <a:ext cx="175260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8A268C21-D1A9-550D-8EB9-D5C1E911ECAF}"/>
              </a:ext>
            </a:extLst>
          </p:cNvPr>
          <p:cNvSpPr>
            <a:spLocks noGrp="1"/>
          </p:cNvSpPr>
          <p:nvPr>
            <p:ph type="title"/>
          </p:nvPr>
        </p:nvSpPr>
        <p:spPr/>
        <p:txBody>
          <a:bodyPr/>
          <a:lstStyle/>
          <a:p>
            <a:pPr eaLnBrk="1" hangingPunct="1"/>
            <a:r>
              <a:rPr lang="en-US" altLang="en-US" b="1"/>
              <a:t>Hall Effect</a:t>
            </a:r>
            <a:endParaRPr lang="en-IN" altLang="en-US" b="1"/>
          </a:p>
        </p:txBody>
      </p:sp>
      <p:sp>
        <p:nvSpPr>
          <p:cNvPr id="49155" name="Content Placeholder 2">
            <a:extLst>
              <a:ext uri="{FF2B5EF4-FFF2-40B4-BE49-F238E27FC236}">
                <a16:creationId xmlns:a16="http://schemas.microsoft.com/office/drawing/2014/main" id="{A3A58245-7A23-8B91-B3EB-C060794ADD64}"/>
              </a:ext>
            </a:extLst>
          </p:cNvPr>
          <p:cNvSpPr>
            <a:spLocks noGrp="1"/>
          </p:cNvSpPr>
          <p:nvPr>
            <p:ph idx="1"/>
          </p:nvPr>
        </p:nvSpPr>
        <p:spPr>
          <a:xfrm>
            <a:off x="1981200" y="1600200"/>
            <a:ext cx="8229600" cy="3124200"/>
          </a:xfrm>
        </p:spPr>
        <p:txBody>
          <a:bodyPr/>
          <a:lstStyle/>
          <a:p>
            <a:pPr algn="just" eaLnBrk="1" hangingPunct="1"/>
            <a:r>
              <a:rPr lang="en-US" altLang="en-US"/>
              <a:t>If a current carrying conductor is placed in a transverse magnetic field, potential is developed in the conductor in the direction perpendicular to both the current and magnetic field. This phenomenon is known as Hall Effect. It was discovered by Hall in 1879.   </a:t>
            </a:r>
            <a:endParaRPr lang="en-I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a:extLst>
              <a:ext uri="{FF2B5EF4-FFF2-40B4-BE49-F238E27FC236}">
                <a16:creationId xmlns:a16="http://schemas.microsoft.com/office/drawing/2014/main" id="{307538B3-1D61-B0DB-3E37-9804AF9A9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00200"/>
            <a:ext cx="2489200" cy="3733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9" name="WordArt 2">
            <a:extLst>
              <a:ext uri="{FF2B5EF4-FFF2-40B4-BE49-F238E27FC236}">
                <a16:creationId xmlns:a16="http://schemas.microsoft.com/office/drawing/2014/main" id="{C27ADE55-A1FE-6410-B993-7911D778E1ED}"/>
              </a:ext>
            </a:extLst>
          </p:cNvPr>
          <p:cNvSpPr>
            <a:spLocks noChangeArrowheads="1" noChangeShapeType="1" noTextEdit="1"/>
          </p:cNvSpPr>
          <p:nvPr/>
        </p:nvSpPr>
        <p:spPr bwMode="auto">
          <a:xfrm>
            <a:off x="3505200" y="4419600"/>
            <a:ext cx="1219200" cy="1143000"/>
          </a:xfrm>
          <a:prstGeom prst="rect">
            <a:avLst/>
          </a:prstGeom>
        </p:spPr>
        <p:txBody>
          <a:bodyPr wrap="none" fromWordArt="1">
            <a:prstTxWarp prst="textSlantUp">
              <a:avLst>
                <a:gd name="adj" fmla="val 24134"/>
              </a:avLst>
            </a:prstTxWarp>
          </a:bodyPr>
          <a:lstStyle/>
          <a:p>
            <a:pPr algn="ctr"/>
            <a:r>
              <a:rPr lang="fi-FI" kern="10">
                <a:ln w="9360" cap="sq">
                  <a:solidFill>
                    <a:srgbClr val="CC99FF"/>
                  </a:solidFill>
                  <a:miter lim="800000"/>
                  <a:headEnd/>
                  <a:tailEnd/>
                </a:ln>
                <a:gradFill rotWithShape="1">
                  <a:gsLst>
                    <a:gs pos="0">
                      <a:srgbClr val="6600CC"/>
                    </a:gs>
                    <a:gs pos="100000">
                      <a:srgbClr val="CC00CC"/>
                    </a:gs>
                  </a:gsLst>
                  <a:lin ang="5400000" scaled="1"/>
                </a:gradFill>
                <a:effectLst>
                  <a:outerShdw dist="53966" dir="2700000" algn="ctr" rotWithShape="0">
                    <a:srgbClr val="9999FF">
                      <a:alpha val="80011"/>
                    </a:srgbClr>
                  </a:outerShdw>
                </a:effectLst>
                <a:latin typeface="Impact" panose="020B0806030902050204" pitchFamily="34" charset="0"/>
              </a:rPr>
              <a:t>Edwin H. Hall</a:t>
            </a:r>
          </a:p>
          <a:p>
            <a:pPr algn="ctr"/>
            <a:r>
              <a:rPr lang="fi-FI" kern="10">
                <a:ln w="9360" cap="sq">
                  <a:solidFill>
                    <a:srgbClr val="CC99FF"/>
                  </a:solidFill>
                  <a:miter lim="800000"/>
                  <a:headEnd/>
                  <a:tailEnd/>
                </a:ln>
                <a:gradFill rotWithShape="1">
                  <a:gsLst>
                    <a:gs pos="0">
                      <a:srgbClr val="6600CC"/>
                    </a:gs>
                    <a:gs pos="100000">
                      <a:srgbClr val="CC00CC"/>
                    </a:gs>
                  </a:gsLst>
                  <a:lin ang="5400000" scaled="1"/>
                </a:gradFill>
                <a:effectLst>
                  <a:outerShdw dist="53966" dir="2700000" algn="ctr" rotWithShape="0">
                    <a:srgbClr val="9999FF">
                      <a:alpha val="80011"/>
                    </a:srgbClr>
                  </a:outerShdw>
                </a:effectLst>
                <a:latin typeface="Impact" panose="020B0806030902050204" pitchFamily="34" charset="0"/>
              </a:rPr>
              <a:t>1855 - 1938</a:t>
            </a:r>
            <a:endParaRPr lang="en-IN" kern="10">
              <a:ln w="9360" cap="sq">
                <a:solidFill>
                  <a:srgbClr val="CC99FF"/>
                </a:solidFill>
                <a:miter lim="800000"/>
                <a:headEnd/>
                <a:tailEnd/>
              </a:ln>
              <a:gradFill rotWithShape="1">
                <a:gsLst>
                  <a:gs pos="0">
                    <a:srgbClr val="6600CC"/>
                  </a:gs>
                  <a:gs pos="100000">
                    <a:srgbClr val="CC00CC"/>
                  </a:gs>
                </a:gsLst>
                <a:lin ang="5400000" scaled="1"/>
              </a:gradFill>
              <a:effectLst>
                <a:outerShdw dist="53966" dir="2700000" algn="ctr" rotWithShape="0">
                  <a:srgbClr val="9999FF">
                    <a:alpha val="80011"/>
                  </a:srgbClr>
                </a:outerShdw>
              </a:effectLst>
              <a:latin typeface="Impact" panose="020B0806030902050204" pitchFamily="34" charset="0"/>
            </a:endParaRPr>
          </a:p>
        </p:txBody>
      </p:sp>
      <p:sp>
        <p:nvSpPr>
          <p:cNvPr id="14340" name="Rectangle 3">
            <a:extLst>
              <a:ext uri="{FF2B5EF4-FFF2-40B4-BE49-F238E27FC236}">
                <a16:creationId xmlns:a16="http://schemas.microsoft.com/office/drawing/2014/main" id="{89FA56C0-B34C-E38D-838A-8208679540BE}"/>
              </a:ext>
            </a:extLst>
          </p:cNvPr>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a:solidFill>
                  <a:srgbClr val="000000"/>
                </a:solidFill>
                <a:latin typeface="Arial" panose="020B0604020202020204" pitchFamily="34" charset="0"/>
                <a:ea typeface="Noto Sans CJK SC Regular"/>
                <a:cs typeface="Noto Sans CJK SC Regular"/>
              </a:rPr>
              <a:t>Hall Effect</a:t>
            </a:r>
          </a:p>
        </p:txBody>
      </p:sp>
      <p:sp>
        <p:nvSpPr>
          <p:cNvPr id="14341" name="Rectangle 4">
            <a:extLst>
              <a:ext uri="{FF2B5EF4-FFF2-40B4-BE49-F238E27FC236}">
                <a16:creationId xmlns:a16="http://schemas.microsoft.com/office/drawing/2014/main" id="{075500AD-FC68-DAF4-6485-188F6200B5C0}"/>
              </a:ext>
            </a:extLst>
          </p:cNvPr>
          <p:cNvSpPr>
            <a:spLocks noChangeArrowheads="1"/>
          </p:cNvSpPr>
          <p:nvPr/>
        </p:nvSpPr>
        <p:spPr bwMode="auto">
          <a:xfrm>
            <a:off x="5126038" y="274638"/>
            <a:ext cx="5105400" cy="405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000">
                <a:solidFill>
                  <a:srgbClr val="000099"/>
                </a:solidFill>
                <a:latin typeface="Times New Roman" panose="02020603050405020304" pitchFamily="18" charset="0"/>
                <a:ea typeface="Noto Sans CJK SC Regular"/>
                <a:cs typeface="Noto Sans CJK SC Regular"/>
              </a:rPr>
              <a:t>In 1879, while working on his doctoral thesis, Hall was pursuing the question first posed by </a:t>
            </a:r>
            <a:r>
              <a:rPr lang="en-US" altLang="en-US" sz="2000">
                <a:solidFill>
                  <a:srgbClr val="990000"/>
                </a:solidFill>
                <a:latin typeface="Times New Roman" panose="02020603050405020304" pitchFamily="18" charset="0"/>
                <a:ea typeface="Noto Sans CJK SC Regular"/>
                <a:cs typeface="Noto Sans CJK SC Regular"/>
              </a:rPr>
              <a:t>Maxwell</a:t>
            </a:r>
            <a:r>
              <a:rPr lang="en-US" altLang="en-US" sz="2000">
                <a:solidFill>
                  <a:srgbClr val="000099"/>
                </a:solidFill>
                <a:latin typeface="Times New Roman" panose="02020603050405020304" pitchFamily="18" charset="0"/>
                <a:ea typeface="Noto Sans CJK SC Regular"/>
                <a:cs typeface="Noto Sans CJK SC Regular"/>
              </a:rPr>
              <a:t> as to whether the resistance of a coil excited by a current was affected by the presence of a magnet.</a:t>
            </a:r>
          </a:p>
          <a:p>
            <a:pPr algn="just" eaLnBrk="1" hangingPunct="1">
              <a:spcBef>
                <a:spcPct val="0"/>
              </a:spcBef>
              <a:buFontTx/>
              <a:buNone/>
            </a:pPr>
            <a:endParaRPr lang="en-US" altLang="en-US" sz="2000">
              <a:solidFill>
                <a:srgbClr val="000099"/>
              </a:solidFill>
              <a:latin typeface="Times New Roman" panose="02020603050405020304" pitchFamily="18" charset="0"/>
              <a:ea typeface="Noto Sans CJK SC Regular"/>
              <a:cs typeface="Noto Sans CJK SC Regular"/>
            </a:endParaRPr>
          </a:p>
          <a:p>
            <a:pPr algn="just" eaLnBrk="1" hangingPunct="1">
              <a:spcBef>
                <a:spcPct val="0"/>
              </a:spcBef>
              <a:buFontTx/>
              <a:buNone/>
            </a:pPr>
            <a:r>
              <a:rPr lang="en-US" altLang="en-US" sz="2000">
                <a:solidFill>
                  <a:srgbClr val="000099"/>
                </a:solidFill>
                <a:latin typeface="Times New Roman" panose="02020603050405020304" pitchFamily="18" charset="0"/>
                <a:ea typeface="Noto Sans CJK SC Regular"/>
                <a:cs typeface="Noto Sans CJK SC Regular"/>
              </a:rPr>
              <a:t>Does the force act on the conductor or the current? </a:t>
            </a:r>
          </a:p>
          <a:p>
            <a:pPr algn="just" eaLnBrk="1" hangingPunct="1">
              <a:spcBef>
                <a:spcPct val="0"/>
              </a:spcBef>
              <a:buFontTx/>
              <a:buNone/>
            </a:pPr>
            <a:endParaRPr lang="en-US" altLang="en-US" sz="2000">
              <a:solidFill>
                <a:srgbClr val="000099"/>
              </a:solidFill>
              <a:latin typeface="Times New Roman" panose="02020603050405020304" pitchFamily="18" charset="0"/>
              <a:ea typeface="Noto Sans CJK SC Regular"/>
              <a:cs typeface="Noto Sans CJK SC Regular"/>
            </a:endParaRPr>
          </a:p>
          <a:p>
            <a:pPr algn="just" eaLnBrk="1" hangingPunct="1">
              <a:spcBef>
                <a:spcPct val="0"/>
              </a:spcBef>
              <a:buFontTx/>
              <a:buNone/>
            </a:pPr>
            <a:r>
              <a:rPr lang="en-US" altLang="en-US" sz="2000">
                <a:solidFill>
                  <a:srgbClr val="000099"/>
                </a:solidFill>
                <a:latin typeface="Times New Roman" panose="02020603050405020304" pitchFamily="18" charset="0"/>
                <a:ea typeface="Noto Sans CJK SC Regular"/>
                <a:cs typeface="Noto Sans CJK SC Regular"/>
              </a:rPr>
              <a:t>Hall argued that if the current was affected by the magnetic field then there should be "a state of stress... the electricity passing toward one side of the wire."</a:t>
            </a:r>
          </a:p>
        </p:txBody>
      </p:sp>
      <p:sp>
        <p:nvSpPr>
          <p:cNvPr id="14342" name="Rectangle 1">
            <a:extLst>
              <a:ext uri="{FF2B5EF4-FFF2-40B4-BE49-F238E27FC236}">
                <a16:creationId xmlns:a16="http://schemas.microsoft.com/office/drawing/2014/main" id="{6A73DA29-2A6C-7708-5AA8-8042DB368800}"/>
              </a:ext>
            </a:extLst>
          </p:cNvPr>
          <p:cNvSpPr>
            <a:spLocks noChangeArrowheads="1"/>
          </p:cNvSpPr>
          <p:nvPr/>
        </p:nvSpPr>
        <p:spPr bwMode="auto">
          <a:xfrm>
            <a:off x="4943476" y="4581526"/>
            <a:ext cx="54006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1800" b="1">
                <a:solidFill>
                  <a:srgbClr val="C00000"/>
                </a:solidFill>
              </a:rPr>
              <a:t>If a current carrying conductor is placed in a transverse magnetic field, potential is developed in the conductor in the direction perpendicular to both the current and magnetic field. This phenomenon is known as Hall Effect. It was discovered by Hall in 1879. </a:t>
            </a:r>
            <a:endParaRPr lang="en-IN" altLang="en-US" sz="1800" b="1">
              <a:solidFill>
                <a:srgbClr val="C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A3A8780B-FF69-89C9-C5B5-C3E46A901267}"/>
              </a:ext>
            </a:extLst>
          </p:cNvPr>
          <p:cNvSpPr>
            <a:spLocks noGrp="1"/>
          </p:cNvSpPr>
          <p:nvPr>
            <p:ph type="title"/>
          </p:nvPr>
        </p:nvSpPr>
        <p:spPr>
          <a:xfrm>
            <a:off x="1524000" y="12701"/>
            <a:ext cx="9144000" cy="633413"/>
          </a:xfrm>
        </p:spPr>
        <p:txBody>
          <a:bodyPr/>
          <a:lstStyle/>
          <a:p>
            <a:pPr algn="l"/>
            <a:r>
              <a:rPr lang="en-US" altLang="en-US" sz="3200" b="1"/>
              <a:t>Hall Effect</a:t>
            </a:r>
          </a:p>
        </p:txBody>
      </p:sp>
      <p:sp>
        <p:nvSpPr>
          <p:cNvPr id="3" name="Content Placeholder 2">
            <a:extLst>
              <a:ext uri="{FF2B5EF4-FFF2-40B4-BE49-F238E27FC236}">
                <a16:creationId xmlns:a16="http://schemas.microsoft.com/office/drawing/2014/main" id="{DF08F283-E522-FC64-8772-19CB11F3D1FA}"/>
              </a:ext>
            </a:extLst>
          </p:cNvPr>
          <p:cNvSpPr>
            <a:spLocks noGrp="1" noRot="1" noChangeAspect="1" noMove="1" noResize="1" noEditPoints="1" noAdjustHandles="1" noChangeArrowheads="1" noChangeShapeType="1" noTextEdit="1"/>
          </p:cNvSpPr>
          <p:nvPr>
            <p:ph idx="1"/>
          </p:nvPr>
        </p:nvSpPr>
        <p:spPr>
          <a:xfrm>
            <a:off x="1631504" y="548680"/>
            <a:ext cx="8712968" cy="5616624"/>
          </a:xfrm>
          <a:blipFill>
            <a:blip r:embed="rId2"/>
            <a:stretch>
              <a:fillRect l="-770" t="-543" r="-700"/>
            </a:stretch>
          </a:blipFill>
        </p:spPr>
        <p:txBody>
          <a:bodyPr/>
          <a:lstStyle/>
          <a:p>
            <a:pPr>
              <a:defRPr/>
            </a:pPr>
            <a:r>
              <a:rPr lang="en-IN">
                <a:noFill/>
              </a:rPr>
              <a:t> </a:t>
            </a:r>
          </a:p>
        </p:txBody>
      </p:sp>
      <p:sp>
        <p:nvSpPr>
          <p:cNvPr id="4" name="Date Placeholder 3">
            <a:extLst>
              <a:ext uri="{FF2B5EF4-FFF2-40B4-BE49-F238E27FC236}">
                <a16:creationId xmlns:a16="http://schemas.microsoft.com/office/drawing/2014/main" id="{C165D7F2-9442-931E-B2A4-0C4964808C13}"/>
              </a:ext>
            </a:extLst>
          </p:cNvPr>
          <p:cNvSpPr>
            <a:spLocks noGrp="1"/>
          </p:cNvSpPr>
          <p:nvPr>
            <p:ph type="dt" sz="quarter" idx="10"/>
          </p:nvPr>
        </p:nvSpPr>
        <p:spPr/>
        <p:txBody>
          <a:bodyPr/>
          <a:lstStyle/>
          <a:p>
            <a:pPr>
              <a:defRPr/>
            </a:pPr>
            <a:fld id="{448820AC-0EBD-4B62-B709-07657A113AC9}" type="datetime4">
              <a:rPr lang="en-US" smtClean="0"/>
              <a:pPr>
                <a:defRPr/>
              </a:pPr>
              <a:t>May 15, 2023</a:t>
            </a:fld>
            <a:endParaRPr lang="en-US"/>
          </a:p>
        </p:txBody>
      </p:sp>
      <p:sp>
        <p:nvSpPr>
          <p:cNvPr id="5" name="Footer Placeholder 4">
            <a:extLst>
              <a:ext uri="{FF2B5EF4-FFF2-40B4-BE49-F238E27FC236}">
                <a16:creationId xmlns:a16="http://schemas.microsoft.com/office/drawing/2014/main" id="{9E17FED2-D943-82D2-8F8F-19B2393A7C96}"/>
              </a:ext>
            </a:extLst>
          </p:cNvPr>
          <p:cNvSpPr>
            <a:spLocks noGrp="1"/>
          </p:cNvSpPr>
          <p:nvPr>
            <p:ph type="ftr" sz="quarter" idx="11"/>
          </p:nvPr>
        </p:nvSpPr>
        <p:spPr/>
        <p:txBody>
          <a:bodyPr/>
          <a:lstStyle/>
          <a:p>
            <a:pPr>
              <a:defRPr/>
            </a:pPr>
            <a:r>
              <a:rPr lang="en-US"/>
              <a:t>PHY109 (ENGINEERING PHYSICS)</a:t>
            </a:r>
          </a:p>
        </p:txBody>
      </p:sp>
      <p:sp>
        <p:nvSpPr>
          <p:cNvPr id="16390" name="Slide Number Placeholder 5">
            <a:extLst>
              <a:ext uri="{FF2B5EF4-FFF2-40B4-BE49-F238E27FC236}">
                <a16:creationId xmlns:a16="http://schemas.microsoft.com/office/drawing/2014/main" id="{F94187ED-5F0D-DDF6-D6E9-A2C70B5970C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98F570-F7F7-4E5B-AF72-F87CADB63B36}" type="slidenum">
              <a:rPr lang="en-US" altLang="en-US" sz="1200">
                <a:solidFill>
                  <a:srgbClr val="898989"/>
                </a:solidFill>
              </a:rPr>
              <a:pPr>
                <a:spcBef>
                  <a:spcPct val="0"/>
                </a:spcBef>
                <a:buFontTx/>
                <a:buNone/>
              </a:pPr>
              <a:t>66</a:t>
            </a:fld>
            <a:endParaRPr lang="en-US" altLang="en-US" sz="1200">
              <a:solidFill>
                <a:srgbClr val="89898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9856EC-7730-D745-AD2F-9219F76B12CF}"/>
              </a:ext>
            </a:extLst>
          </p:cNvPr>
          <p:cNvSpPr>
            <a:spLocks noGrp="1" noRot="1" noChangeAspect="1" noMove="1" noResize="1" noEditPoints="1" noAdjustHandles="1" noChangeArrowheads="1" noChangeShapeType="1" noTextEdit="1"/>
          </p:cNvSpPr>
          <p:nvPr>
            <p:ph idx="1"/>
          </p:nvPr>
        </p:nvSpPr>
        <p:spPr>
          <a:xfrm>
            <a:off x="1981200" y="836712"/>
            <a:ext cx="8435280" cy="4896544"/>
          </a:xfrm>
          <a:blipFill>
            <a:blip r:embed="rId2"/>
            <a:stretch>
              <a:fillRect l="-795" t="-872" b="-623"/>
            </a:stretch>
          </a:blipFill>
        </p:spPr>
        <p:txBody>
          <a:bodyPr/>
          <a:lstStyle/>
          <a:p>
            <a:pPr>
              <a:defRPr/>
            </a:pPr>
            <a:r>
              <a:rPr lang="en-IN">
                <a:noFill/>
              </a:rPr>
              <a:t> </a:t>
            </a:r>
          </a:p>
        </p:txBody>
      </p:sp>
      <p:sp>
        <p:nvSpPr>
          <p:cNvPr id="4" name="Date Placeholder 3">
            <a:extLst>
              <a:ext uri="{FF2B5EF4-FFF2-40B4-BE49-F238E27FC236}">
                <a16:creationId xmlns:a16="http://schemas.microsoft.com/office/drawing/2014/main" id="{C41ADAE7-A07D-7528-0AF0-1A9FD911C09B}"/>
              </a:ext>
            </a:extLst>
          </p:cNvPr>
          <p:cNvSpPr>
            <a:spLocks noGrp="1"/>
          </p:cNvSpPr>
          <p:nvPr>
            <p:ph type="dt" sz="quarter" idx="10"/>
          </p:nvPr>
        </p:nvSpPr>
        <p:spPr/>
        <p:txBody>
          <a:bodyPr/>
          <a:lstStyle/>
          <a:p>
            <a:pPr>
              <a:defRPr/>
            </a:pPr>
            <a:fld id="{448820AC-0EBD-4B62-B709-07657A113AC9}" type="datetime4">
              <a:rPr lang="en-US" smtClean="0"/>
              <a:pPr>
                <a:defRPr/>
              </a:pPr>
              <a:t>May 15, 2023</a:t>
            </a:fld>
            <a:endParaRPr lang="en-US"/>
          </a:p>
        </p:txBody>
      </p:sp>
      <p:sp>
        <p:nvSpPr>
          <p:cNvPr id="5" name="Footer Placeholder 4">
            <a:extLst>
              <a:ext uri="{FF2B5EF4-FFF2-40B4-BE49-F238E27FC236}">
                <a16:creationId xmlns:a16="http://schemas.microsoft.com/office/drawing/2014/main" id="{87E2F08F-6544-2722-D222-473E0B60BCDA}"/>
              </a:ext>
            </a:extLst>
          </p:cNvPr>
          <p:cNvSpPr>
            <a:spLocks noGrp="1"/>
          </p:cNvSpPr>
          <p:nvPr>
            <p:ph type="ftr" sz="quarter" idx="11"/>
          </p:nvPr>
        </p:nvSpPr>
        <p:spPr/>
        <p:txBody>
          <a:bodyPr/>
          <a:lstStyle/>
          <a:p>
            <a:pPr>
              <a:defRPr/>
            </a:pPr>
            <a:r>
              <a:rPr lang="en-US"/>
              <a:t>PHY109 (ENGINEERING PHYSICS)</a:t>
            </a:r>
          </a:p>
        </p:txBody>
      </p:sp>
      <p:sp>
        <p:nvSpPr>
          <p:cNvPr id="17413" name="Slide Number Placeholder 5">
            <a:extLst>
              <a:ext uri="{FF2B5EF4-FFF2-40B4-BE49-F238E27FC236}">
                <a16:creationId xmlns:a16="http://schemas.microsoft.com/office/drawing/2014/main" id="{FB1D079E-E3A2-EDA3-7A70-4BBFB4C6924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49ABDA-5863-4425-B1CC-7D1E98C62208}" type="slidenum">
              <a:rPr lang="en-US" altLang="en-US" sz="1200">
                <a:solidFill>
                  <a:srgbClr val="898989"/>
                </a:solidFill>
              </a:rPr>
              <a:pPr>
                <a:spcBef>
                  <a:spcPct val="0"/>
                </a:spcBef>
                <a:buFontTx/>
                <a:buNone/>
              </a:pPr>
              <a:t>67</a:t>
            </a:fld>
            <a:endParaRPr lang="en-US" altLang="en-US" sz="1200">
              <a:solidFill>
                <a:srgbClr val="898989"/>
              </a:solidFill>
            </a:endParaRPr>
          </a:p>
        </p:txBody>
      </p:sp>
      <p:sp>
        <p:nvSpPr>
          <p:cNvPr id="17414" name="Title 1">
            <a:extLst>
              <a:ext uri="{FF2B5EF4-FFF2-40B4-BE49-F238E27FC236}">
                <a16:creationId xmlns:a16="http://schemas.microsoft.com/office/drawing/2014/main" id="{5BB27572-2D4D-8385-0E99-E06942D938B9}"/>
              </a:ext>
            </a:extLst>
          </p:cNvPr>
          <p:cNvSpPr>
            <a:spLocks noGrp="1"/>
          </p:cNvSpPr>
          <p:nvPr>
            <p:ph type="title"/>
          </p:nvPr>
        </p:nvSpPr>
        <p:spPr>
          <a:xfrm>
            <a:off x="1524000" y="12701"/>
            <a:ext cx="9144000" cy="633413"/>
          </a:xfrm>
        </p:spPr>
        <p:txBody>
          <a:bodyPr/>
          <a:lstStyle/>
          <a:p>
            <a:pPr algn="l"/>
            <a:r>
              <a:rPr lang="en-US" altLang="en-US" sz="3200" b="1"/>
              <a:t>Hall Effect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E22E3A95-AAE3-1382-B16F-9F0EB6783364}"/>
              </a:ext>
            </a:extLst>
          </p:cNvPr>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a:solidFill>
                  <a:srgbClr val="000000"/>
                </a:solidFill>
                <a:latin typeface="Arial" panose="020B0604020202020204" pitchFamily="34" charset="0"/>
                <a:ea typeface="Noto Sans CJK SC Regular"/>
                <a:cs typeface="Noto Sans CJK SC Regular"/>
              </a:rPr>
              <a:t>Hall Effect</a:t>
            </a:r>
          </a:p>
        </p:txBody>
      </p:sp>
      <p:pic>
        <p:nvPicPr>
          <p:cNvPr id="18435" name="Picture 2">
            <a:extLst>
              <a:ext uri="{FF2B5EF4-FFF2-40B4-BE49-F238E27FC236}">
                <a16:creationId xmlns:a16="http://schemas.microsoft.com/office/drawing/2014/main" id="{4FF3877D-7C00-94D7-83E0-94F977E64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28600"/>
            <a:ext cx="4038600" cy="3379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8436" name="Object 3">
            <a:extLst>
              <a:ext uri="{FF2B5EF4-FFF2-40B4-BE49-F238E27FC236}">
                <a16:creationId xmlns:a16="http://schemas.microsoft.com/office/drawing/2014/main" id="{FB428F18-E80C-9FFD-EF2A-431A9A5D87D2}"/>
              </a:ext>
            </a:extLst>
          </p:cNvPr>
          <p:cNvGraphicFramePr>
            <a:graphicFrameLocks noChangeAspect="1"/>
          </p:cNvGraphicFramePr>
          <p:nvPr/>
        </p:nvGraphicFramePr>
        <p:xfrm>
          <a:off x="1905000" y="1447800"/>
          <a:ext cx="3962400" cy="1538288"/>
        </p:xfrm>
        <a:graphic>
          <a:graphicData uri="http://schemas.openxmlformats.org/presentationml/2006/ole">
            <mc:AlternateContent xmlns:mc="http://schemas.openxmlformats.org/markup-compatibility/2006">
              <mc:Choice xmlns:v="urn:schemas-microsoft-com:vml" Requires="v">
                <p:oleObj r:id="rId4" imgW="1747467" imgH="677496" progId="">
                  <p:embed/>
                </p:oleObj>
              </mc:Choice>
              <mc:Fallback>
                <p:oleObj r:id="rId4" imgW="1747467" imgH="677496" progId="">
                  <p:embed/>
                  <p:pic>
                    <p:nvPicPr>
                      <p:cNvPr id="18436" name="Object 3">
                        <a:extLst>
                          <a:ext uri="{FF2B5EF4-FFF2-40B4-BE49-F238E27FC236}">
                            <a16:creationId xmlns:a16="http://schemas.microsoft.com/office/drawing/2014/main" id="{FB428F18-E80C-9FFD-EF2A-431A9A5D8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447800"/>
                        <a:ext cx="3962400" cy="1538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4">
            <a:extLst>
              <a:ext uri="{FF2B5EF4-FFF2-40B4-BE49-F238E27FC236}">
                <a16:creationId xmlns:a16="http://schemas.microsoft.com/office/drawing/2014/main" id="{A38FA010-6F57-7AD5-559E-1E9BAFF02421}"/>
              </a:ext>
            </a:extLst>
          </p:cNvPr>
          <p:cNvGraphicFramePr>
            <a:graphicFrameLocks noChangeAspect="1"/>
          </p:cNvGraphicFramePr>
          <p:nvPr/>
        </p:nvGraphicFramePr>
        <p:xfrm>
          <a:off x="1981200" y="3124201"/>
          <a:ext cx="4724400" cy="1039813"/>
        </p:xfrm>
        <a:graphic>
          <a:graphicData uri="http://schemas.openxmlformats.org/presentationml/2006/ole">
            <mc:AlternateContent xmlns:mc="http://schemas.openxmlformats.org/markup-compatibility/2006">
              <mc:Choice xmlns:v="urn:schemas-microsoft-com:vml" Requires="v">
                <p:oleObj r:id="rId6" imgW="1998213" imgH="439057" progId="">
                  <p:embed/>
                </p:oleObj>
              </mc:Choice>
              <mc:Fallback>
                <p:oleObj r:id="rId6" imgW="1998213" imgH="439057" progId="">
                  <p:embed/>
                  <p:pic>
                    <p:nvPicPr>
                      <p:cNvPr id="18437" name="Object 4">
                        <a:extLst>
                          <a:ext uri="{FF2B5EF4-FFF2-40B4-BE49-F238E27FC236}">
                            <a16:creationId xmlns:a16="http://schemas.microsoft.com/office/drawing/2014/main" id="{A38FA010-6F57-7AD5-559E-1E9BAFF024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3124201"/>
                        <a:ext cx="4724400" cy="1039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8" name="Object 5">
            <a:extLst>
              <a:ext uri="{FF2B5EF4-FFF2-40B4-BE49-F238E27FC236}">
                <a16:creationId xmlns:a16="http://schemas.microsoft.com/office/drawing/2014/main" id="{9C28A6A9-F607-6CC8-FD66-23D218E9DA73}"/>
              </a:ext>
            </a:extLst>
          </p:cNvPr>
          <p:cNvGraphicFramePr>
            <a:graphicFrameLocks noChangeAspect="1"/>
          </p:cNvGraphicFramePr>
          <p:nvPr/>
        </p:nvGraphicFramePr>
        <p:xfrm>
          <a:off x="5092700" y="4343400"/>
          <a:ext cx="5119688" cy="2114550"/>
        </p:xfrm>
        <a:graphic>
          <a:graphicData uri="http://schemas.openxmlformats.org/presentationml/2006/ole">
            <mc:AlternateContent xmlns:mc="http://schemas.openxmlformats.org/markup-compatibility/2006">
              <mc:Choice xmlns:v="urn:schemas-microsoft-com:vml" Requires="v">
                <p:oleObj r:id="rId8" imgW="2100190" imgH="867579" progId="">
                  <p:embed/>
                </p:oleObj>
              </mc:Choice>
              <mc:Fallback>
                <p:oleObj r:id="rId8" imgW="2100190" imgH="867579" progId="">
                  <p:embed/>
                  <p:pic>
                    <p:nvPicPr>
                      <p:cNvPr id="18438" name="Object 5">
                        <a:extLst>
                          <a:ext uri="{FF2B5EF4-FFF2-40B4-BE49-F238E27FC236}">
                            <a16:creationId xmlns:a16="http://schemas.microsoft.com/office/drawing/2014/main" id="{9C28A6A9-F607-6CC8-FD66-23D218E9DA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2700" y="4343400"/>
                        <a:ext cx="5119688" cy="2114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9" name="AutoShape 6">
            <a:extLst>
              <a:ext uri="{FF2B5EF4-FFF2-40B4-BE49-F238E27FC236}">
                <a16:creationId xmlns:a16="http://schemas.microsoft.com/office/drawing/2014/main" id="{E468EF87-CF7F-36C5-2D48-EF2C8327B39E}"/>
              </a:ext>
            </a:extLst>
          </p:cNvPr>
          <p:cNvSpPr>
            <a:spLocks noChangeArrowheads="1"/>
          </p:cNvSpPr>
          <p:nvPr/>
        </p:nvSpPr>
        <p:spPr bwMode="auto">
          <a:xfrm>
            <a:off x="3124200" y="4191000"/>
            <a:ext cx="1905000" cy="1295400"/>
          </a:xfrm>
          <a:prstGeom prst="rightArrow">
            <a:avLst>
              <a:gd name="adj1" fmla="val 50000"/>
              <a:gd name="adj2" fmla="val 36765"/>
            </a:avLst>
          </a:prstGeom>
          <a:solidFill>
            <a:srgbClr val="CCCC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a:spcBef>
                <a:spcPct val="0"/>
              </a:spcBef>
              <a:buFontTx/>
              <a:buNone/>
            </a:pPr>
            <a:r>
              <a:rPr lang="en-US" altLang="en-US" sz="1800">
                <a:solidFill>
                  <a:srgbClr val="000000"/>
                </a:solidFill>
                <a:latin typeface="Times New Roman" panose="02020603050405020304" pitchFamily="18" charset="0"/>
                <a:ea typeface="Noto Sans CJK SC Regular"/>
                <a:cs typeface="Noto Sans CJK SC Regular"/>
              </a:rPr>
              <a:t>net force in</a:t>
            </a:r>
          </a:p>
          <a:p>
            <a:pPr algn="ctr">
              <a:spcBef>
                <a:spcPct val="0"/>
              </a:spcBef>
              <a:buFontTx/>
              <a:buNone/>
            </a:pPr>
            <a:r>
              <a:rPr lang="en-US" altLang="en-US" sz="1800">
                <a:solidFill>
                  <a:srgbClr val="000000"/>
                </a:solidFill>
                <a:latin typeface="Symbol" panose="05050102010706020507" pitchFamily="18" charset="2"/>
              </a:rPr>
              <a:t></a:t>
            </a:r>
            <a:r>
              <a:rPr lang="en-US" altLang="en-US" sz="1800" i="1">
                <a:solidFill>
                  <a:srgbClr val="000000"/>
                </a:solidFill>
                <a:latin typeface="Times New Roman" panose="02020603050405020304" pitchFamily="18" charset="0"/>
                <a:ea typeface="Noto Sans CJK SC Regular"/>
                <a:cs typeface="Noto Sans CJK SC Regular"/>
              </a:rPr>
              <a:t>x</a:t>
            </a:r>
            <a:r>
              <a:rPr lang="en-US" altLang="en-US" sz="1800">
                <a:solidFill>
                  <a:srgbClr val="000000"/>
                </a:solidFill>
                <a:latin typeface="Times New Roman" panose="02020603050405020304" pitchFamily="18" charset="0"/>
                <a:ea typeface="Noto Sans CJK SC Regular"/>
                <a:cs typeface="Noto Sans CJK SC Regular"/>
              </a:rPr>
              <a:t> direction</a:t>
            </a:r>
          </a:p>
        </p:txBody>
      </p:sp>
      <p:sp>
        <p:nvSpPr>
          <p:cNvPr id="18440" name="AutoShape 7">
            <a:extLst>
              <a:ext uri="{FF2B5EF4-FFF2-40B4-BE49-F238E27FC236}">
                <a16:creationId xmlns:a16="http://schemas.microsoft.com/office/drawing/2014/main" id="{EF9CC77C-38BB-B053-2BD0-B2A05E6A1786}"/>
              </a:ext>
            </a:extLst>
          </p:cNvPr>
          <p:cNvSpPr>
            <a:spLocks noChangeArrowheads="1"/>
          </p:cNvSpPr>
          <p:nvPr/>
        </p:nvSpPr>
        <p:spPr bwMode="auto">
          <a:xfrm>
            <a:off x="3200400" y="5334000"/>
            <a:ext cx="1905000" cy="1295400"/>
          </a:xfrm>
          <a:prstGeom prst="rightArrow">
            <a:avLst>
              <a:gd name="adj1" fmla="val 50000"/>
              <a:gd name="adj2" fmla="val 36765"/>
            </a:avLst>
          </a:prstGeom>
          <a:solidFill>
            <a:srgbClr val="9933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a:spcBef>
                <a:spcPct val="0"/>
              </a:spcBef>
              <a:buFontTx/>
              <a:buNone/>
            </a:pPr>
            <a:r>
              <a:rPr lang="en-US" altLang="en-US" sz="1800">
                <a:solidFill>
                  <a:srgbClr val="FFFFFF"/>
                </a:solidFill>
                <a:latin typeface="Times New Roman" panose="02020603050405020304" pitchFamily="18" charset="0"/>
                <a:ea typeface="Noto Sans CJK SC Regular"/>
                <a:cs typeface="Noto Sans CJK SC Regular"/>
              </a:rPr>
              <a:t>net force in</a:t>
            </a:r>
          </a:p>
          <a:p>
            <a:pPr algn="ctr">
              <a:spcBef>
                <a:spcPct val="0"/>
              </a:spcBef>
              <a:buFontTx/>
              <a:buNone/>
            </a:pPr>
            <a:r>
              <a:rPr lang="en-US" altLang="en-US" sz="1800">
                <a:solidFill>
                  <a:srgbClr val="FFFFFF"/>
                </a:solidFill>
                <a:latin typeface="Symbol" panose="05050102010706020507" pitchFamily="18" charset="2"/>
              </a:rPr>
              <a:t></a:t>
            </a:r>
            <a:r>
              <a:rPr lang="en-US" altLang="en-US" sz="1800" i="1">
                <a:solidFill>
                  <a:srgbClr val="FFFFFF"/>
                </a:solidFill>
                <a:latin typeface="Times New Roman" panose="02020603050405020304" pitchFamily="18" charset="0"/>
                <a:ea typeface="Noto Sans CJK SC Regular"/>
                <a:cs typeface="Noto Sans CJK SC Regular"/>
              </a:rPr>
              <a:t>y</a:t>
            </a:r>
            <a:r>
              <a:rPr lang="en-US" altLang="en-US" sz="1800">
                <a:solidFill>
                  <a:srgbClr val="FFFFFF"/>
                </a:solidFill>
                <a:latin typeface="Times New Roman" panose="02020603050405020304" pitchFamily="18" charset="0"/>
                <a:ea typeface="Noto Sans CJK SC Regular"/>
                <a:cs typeface="Noto Sans CJK SC Regular"/>
              </a:rPr>
              <a:t> direction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a:extLst>
              <a:ext uri="{FF2B5EF4-FFF2-40B4-BE49-F238E27FC236}">
                <a16:creationId xmlns:a16="http://schemas.microsoft.com/office/drawing/2014/main" id="{3CC69665-966D-88E8-9623-86283075D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28600"/>
            <a:ext cx="5062538" cy="3016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3" name="Rectangle 2">
            <a:extLst>
              <a:ext uri="{FF2B5EF4-FFF2-40B4-BE49-F238E27FC236}">
                <a16:creationId xmlns:a16="http://schemas.microsoft.com/office/drawing/2014/main" id="{7391B769-6148-5626-AA29-F34B957D4ECA}"/>
              </a:ext>
            </a:extLst>
          </p:cNvPr>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a:solidFill>
                  <a:srgbClr val="000000"/>
                </a:solidFill>
                <a:latin typeface="Arial" panose="020B0604020202020204" pitchFamily="34" charset="0"/>
                <a:ea typeface="Noto Sans CJK SC Regular"/>
                <a:cs typeface="Noto Sans CJK SC Regular"/>
              </a:rPr>
              <a:t>Hall Effect</a:t>
            </a:r>
          </a:p>
        </p:txBody>
      </p:sp>
      <p:sp>
        <p:nvSpPr>
          <p:cNvPr id="20484" name="Rectangle 3">
            <a:extLst>
              <a:ext uri="{FF2B5EF4-FFF2-40B4-BE49-F238E27FC236}">
                <a16:creationId xmlns:a16="http://schemas.microsoft.com/office/drawing/2014/main" id="{C6168660-DC48-70D1-EF32-5164EA56861C}"/>
              </a:ext>
            </a:extLst>
          </p:cNvPr>
          <p:cNvSpPr>
            <a:spLocks noChangeArrowheads="1"/>
          </p:cNvSpPr>
          <p:nvPr/>
        </p:nvSpPr>
        <p:spPr bwMode="auto">
          <a:xfrm>
            <a:off x="1828800" y="1524000"/>
            <a:ext cx="3429000" cy="453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000099"/>
                </a:solidFill>
                <a:latin typeface="Times New Roman" panose="02020603050405020304" pitchFamily="18" charset="0"/>
                <a:ea typeface="Noto Sans CJK SC Regular"/>
                <a:cs typeface="Noto Sans CJK SC Regular"/>
              </a:rPr>
              <a:t>As a result, electrons move in the </a:t>
            </a:r>
            <a:r>
              <a:rPr lang="en-US" altLang="en-US" sz="2400">
                <a:solidFill>
                  <a:srgbClr val="000099"/>
                </a:solidFill>
                <a:latin typeface="Symbol" panose="05050102010706020507" pitchFamily="18" charset="2"/>
              </a:rPr>
              <a:t></a:t>
            </a:r>
            <a:r>
              <a:rPr lang="en-US" altLang="en-US" sz="2400" i="1">
                <a:solidFill>
                  <a:srgbClr val="000099"/>
                </a:solidFill>
                <a:latin typeface="Times New Roman" panose="02020603050405020304" pitchFamily="18" charset="0"/>
                <a:ea typeface="Noto Sans CJK SC Regular"/>
                <a:cs typeface="Noto Sans CJK SC Regular"/>
              </a:rPr>
              <a:t>y</a:t>
            </a:r>
            <a:r>
              <a:rPr lang="en-US" altLang="en-US" sz="2400">
                <a:solidFill>
                  <a:srgbClr val="000099"/>
                </a:solidFill>
                <a:latin typeface="Times New Roman" panose="02020603050405020304" pitchFamily="18" charset="0"/>
                <a:ea typeface="Noto Sans CJK SC Regular"/>
                <a:cs typeface="Noto Sans CJK SC Regular"/>
              </a:rPr>
              <a:t> direction and an electric field component appears in the </a:t>
            </a:r>
            <a:r>
              <a:rPr lang="en-US" altLang="en-US" sz="2400" i="1">
                <a:solidFill>
                  <a:srgbClr val="000099"/>
                </a:solidFill>
                <a:latin typeface="Times New Roman" panose="02020603050405020304" pitchFamily="18" charset="0"/>
                <a:ea typeface="Noto Sans CJK SC Regular"/>
                <a:cs typeface="Noto Sans CJK SC Regular"/>
              </a:rPr>
              <a:t>y</a:t>
            </a:r>
            <a:r>
              <a:rPr lang="en-US" altLang="en-US" sz="2400">
                <a:solidFill>
                  <a:srgbClr val="000099"/>
                </a:solidFill>
                <a:latin typeface="Times New Roman" panose="02020603050405020304" pitchFamily="18" charset="0"/>
                <a:ea typeface="Noto Sans CJK SC Regular"/>
                <a:cs typeface="Noto Sans CJK SC Regular"/>
              </a:rPr>
              <a:t> direction, </a:t>
            </a:r>
            <a:r>
              <a:rPr lang="en-US" altLang="en-US" sz="2400" i="1">
                <a:solidFill>
                  <a:srgbClr val="000099"/>
                </a:solidFill>
                <a:latin typeface="Times New Roman" panose="02020603050405020304" pitchFamily="18" charset="0"/>
                <a:ea typeface="Noto Sans CJK SC Regular"/>
                <a:cs typeface="Noto Sans CJK SC Regular"/>
              </a:rPr>
              <a:t>E</a:t>
            </a:r>
            <a:r>
              <a:rPr lang="en-US" altLang="en-US" sz="2400" baseline="-25000">
                <a:solidFill>
                  <a:srgbClr val="000099"/>
                </a:solidFill>
                <a:latin typeface="Times New Roman" panose="02020603050405020304" pitchFamily="18" charset="0"/>
                <a:ea typeface="Noto Sans CJK SC Regular"/>
                <a:cs typeface="Noto Sans CJK SC Regular"/>
              </a:rPr>
              <a:t>y</a:t>
            </a:r>
            <a:r>
              <a:rPr lang="en-US" altLang="en-US" sz="2400">
                <a:solidFill>
                  <a:srgbClr val="000099"/>
                </a:solidFill>
                <a:latin typeface="Times New Roman" panose="02020603050405020304" pitchFamily="18" charset="0"/>
                <a:ea typeface="Noto Sans CJK SC Regular"/>
                <a:cs typeface="Noto Sans CJK SC Regular"/>
              </a:rPr>
              <a:t>.  This will continue until the Lorentz force is equal and opposite to the electric force due to the buildup of electrons – that is, a steady condition arises.</a:t>
            </a:r>
          </a:p>
          <a:p>
            <a:pPr eaLnBrk="1" hangingPunct="1">
              <a:spcBef>
                <a:spcPct val="0"/>
              </a:spcBef>
              <a:buFontTx/>
              <a:buNone/>
            </a:pPr>
            <a:endParaRPr lang="en-US" altLang="en-US" sz="2400">
              <a:solidFill>
                <a:srgbClr val="000099"/>
              </a:solidFill>
              <a:latin typeface="Times New Roman" panose="02020603050405020304" pitchFamily="18" charset="0"/>
              <a:ea typeface="Noto Sans CJK SC Regular"/>
              <a:cs typeface="Noto Sans CJK SC Regular"/>
            </a:endParaRPr>
          </a:p>
        </p:txBody>
      </p:sp>
      <p:grpSp>
        <p:nvGrpSpPr>
          <p:cNvPr id="20485" name="Group 4">
            <a:extLst>
              <a:ext uri="{FF2B5EF4-FFF2-40B4-BE49-F238E27FC236}">
                <a16:creationId xmlns:a16="http://schemas.microsoft.com/office/drawing/2014/main" id="{B4FFCC3F-46AB-013A-D5E1-11DEE63BA358}"/>
              </a:ext>
            </a:extLst>
          </p:cNvPr>
          <p:cNvGrpSpPr>
            <a:grpSpLocks/>
          </p:cNvGrpSpPr>
          <p:nvPr/>
        </p:nvGrpSpPr>
        <p:grpSpPr bwMode="auto">
          <a:xfrm>
            <a:off x="5334000" y="3581401"/>
            <a:ext cx="4997450" cy="2771775"/>
            <a:chOff x="2400" y="2256"/>
            <a:chExt cx="3148" cy="1746"/>
          </a:xfrm>
        </p:grpSpPr>
        <p:pic>
          <p:nvPicPr>
            <p:cNvPr id="20486" name="Picture 5">
              <a:extLst>
                <a:ext uri="{FF2B5EF4-FFF2-40B4-BE49-F238E27FC236}">
                  <a16:creationId xmlns:a16="http://schemas.microsoft.com/office/drawing/2014/main" id="{3E99D0BB-1D7C-F4FD-72BA-DFCAF3411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2256"/>
              <a:ext cx="3148" cy="1746"/>
            </a:xfrm>
            <a:prstGeom prst="rect">
              <a:avLst/>
            </a:prstGeom>
            <a:noFill/>
            <a:ln w="9360" cap="sq">
              <a:solidFill>
                <a:srgbClr val="CC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7" name="Text Box 6">
              <a:extLst>
                <a:ext uri="{FF2B5EF4-FFF2-40B4-BE49-F238E27FC236}">
                  <a16:creationId xmlns:a16="http://schemas.microsoft.com/office/drawing/2014/main" id="{22EFFD4F-4511-79D1-D48F-7C1573E74D6F}"/>
                </a:ext>
              </a:extLst>
            </p:cNvPr>
            <p:cNvSpPr txBox="1">
              <a:spLocks noChangeArrowheads="1"/>
            </p:cNvSpPr>
            <p:nvPr/>
          </p:nvSpPr>
          <p:spPr bwMode="auto">
            <a:xfrm>
              <a:off x="2640" y="3456"/>
              <a:ext cx="297"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spcBef>
                  <a:spcPct val="0"/>
                </a:spcBef>
                <a:buFontTx/>
                <a:buNone/>
              </a:pPr>
              <a:r>
                <a:rPr lang="en-US" altLang="en-US" sz="2000" b="1">
                  <a:solidFill>
                    <a:srgbClr val="6767FF"/>
                  </a:solidFill>
                  <a:latin typeface="Arial" panose="020B0604020202020204" pitchFamily="34" charset="0"/>
                  <a:ea typeface="Noto Sans CJK SC Regular"/>
                  <a:cs typeface="Noto Sans CJK SC Regular"/>
                </a:rPr>
                <a:t>B</a:t>
              </a:r>
            </a:p>
          </p:txBody>
        </p:sp>
        <p:sp>
          <p:nvSpPr>
            <p:cNvPr id="20488" name="Rectangle 7">
              <a:extLst>
                <a:ext uri="{FF2B5EF4-FFF2-40B4-BE49-F238E27FC236}">
                  <a16:creationId xmlns:a16="http://schemas.microsoft.com/office/drawing/2014/main" id="{E1C0EC93-3F2C-FB70-50B2-F770284CB435}"/>
                </a:ext>
              </a:extLst>
            </p:cNvPr>
            <p:cNvSpPr>
              <a:spLocks noChangeArrowheads="1"/>
            </p:cNvSpPr>
            <p:nvPr/>
          </p:nvSpPr>
          <p:spPr bwMode="auto">
            <a:xfrm>
              <a:off x="3600" y="3072"/>
              <a:ext cx="1919" cy="719"/>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p>
          </p:txBody>
        </p:sp>
        <p:sp>
          <p:nvSpPr>
            <p:cNvPr id="20489" name="Rectangle 8">
              <a:extLst>
                <a:ext uri="{FF2B5EF4-FFF2-40B4-BE49-F238E27FC236}">
                  <a16:creationId xmlns:a16="http://schemas.microsoft.com/office/drawing/2014/main" id="{11C5738A-1C72-84F8-FA4D-DD36934B40D4}"/>
                </a:ext>
              </a:extLst>
            </p:cNvPr>
            <p:cNvSpPr>
              <a:spLocks noChangeArrowheads="1"/>
            </p:cNvSpPr>
            <p:nvPr/>
          </p:nvSpPr>
          <p:spPr bwMode="auto">
            <a:xfrm>
              <a:off x="3264" y="3072"/>
              <a:ext cx="1919" cy="335"/>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9194" y="1120231"/>
                <a:ext cx="10617926" cy="4744992"/>
              </a:xfrm>
            </p:spPr>
            <p:txBody>
              <a:bodyPr>
                <a:normAutofit fontScale="77500" lnSpcReduction="20000"/>
              </a:bodyPr>
              <a:lstStyle/>
              <a:p>
                <a:pPr>
                  <a:buFont typeface="Wingdings" panose="05000000000000000000" pitchFamily="2" charset="2"/>
                  <a:buChar char="Ø"/>
                </a:pPr>
                <a:r>
                  <a:rPr lang="en-US" dirty="0"/>
                  <a:t>1900, </a:t>
                </a:r>
                <a:r>
                  <a:rPr lang="en-US" dirty="0" err="1"/>
                  <a:t>Drude</a:t>
                </a:r>
                <a:r>
                  <a:rPr lang="en-US" dirty="0"/>
                  <a:t> explained electrical and thermal conductivity of </a:t>
                </a:r>
                <a:r>
                  <a:rPr lang="en-US" dirty="0">
                    <a:solidFill>
                      <a:srgbClr val="FF0000"/>
                    </a:solidFill>
                  </a:rPr>
                  <a:t>metals</a:t>
                </a:r>
                <a:r>
                  <a:rPr lang="en-US" dirty="0"/>
                  <a:t> using the concept of </a:t>
                </a:r>
                <a:r>
                  <a:rPr lang="en-US" dirty="0">
                    <a:solidFill>
                      <a:srgbClr val="FF0000"/>
                    </a:solidFill>
                  </a:rPr>
                  <a:t>mobile free electrons</a:t>
                </a:r>
                <a:r>
                  <a:rPr lang="en-US" dirty="0"/>
                  <a:t>.</a:t>
                </a:r>
              </a:p>
              <a:p>
                <a:pPr>
                  <a:buFont typeface="Wingdings" panose="05000000000000000000" pitchFamily="2" charset="2"/>
                  <a:buChar char="Ø"/>
                </a:pPr>
                <a:r>
                  <a:rPr lang="en-US" dirty="0"/>
                  <a:t>Later, </a:t>
                </a:r>
                <a:r>
                  <a:rPr lang="en-US" dirty="0" err="1"/>
                  <a:t>Drude</a:t>
                </a:r>
                <a:r>
                  <a:rPr lang="en-US" dirty="0"/>
                  <a:t> and Lorentz proposed the </a:t>
                </a:r>
                <a:r>
                  <a:rPr lang="en-US" dirty="0">
                    <a:solidFill>
                      <a:srgbClr val="FF0000"/>
                    </a:solidFill>
                  </a:rPr>
                  <a:t>free electron theory (Lorentz-</a:t>
                </a:r>
                <a:r>
                  <a:rPr lang="en-US" dirty="0" err="1">
                    <a:solidFill>
                      <a:srgbClr val="FF0000"/>
                    </a:solidFill>
                  </a:rPr>
                  <a:t>Drude</a:t>
                </a:r>
                <a:r>
                  <a:rPr lang="en-US" dirty="0">
                    <a:solidFill>
                      <a:srgbClr val="FF0000"/>
                    </a:solidFill>
                  </a:rPr>
                  <a:t> theory). </a:t>
                </a:r>
              </a:p>
              <a:p>
                <a:pPr>
                  <a:buFont typeface="Wingdings" panose="05000000000000000000" pitchFamily="2" charset="2"/>
                  <a:buChar char="Ø"/>
                </a:pPr>
                <a:endParaRPr lang="en-US" dirty="0">
                  <a:solidFill>
                    <a:srgbClr val="FF0000"/>
                  </a:solidFill>
                </a:endParaRPr>
              </a:p>
              <a:p>
                <a:pPr marL="0" indent="0">
                  <a:buNone/>
                </a:pPr>
                <a:r>
                  <a:rPr lang="en-US" dirty="0"/>
                  <a:t>The assumptions of free electron theory are:</a:t>
                </a:r>
              </a:p>
              <a:p>
                <a:r>
                  <a:rPr lang="en-US" dirty="0"/>
                  <a:t>Metal consists of ion cores (nucleus and core electrons).</a:t>
                </a:r>
              </a:p>
              <a:p>
                <a:r>
                  <a:rPr lang="en-US" dirty="0"/>
                  <a:t>The free (valence) electrons in a metal are treated as an ideal gas of free particles.</a:t>
                </a:r>
              </a:p>
              <a:p>
                <a:r>
                  <a:rPr lang="en-US" dirty="0"/>
                  <a:t>The valence electrons surround the ion core and are </a:t>
                </a:r>
                <a:r>
                  <a:rPr lang="en-US" dirty="0">
                    <a:solidFill>
                      <a:srgbClr val="FF0000"/>
                    </a:solidFill>
                  </a:rPr>
                  <a:t>free to move within the metal</a:t>
                </a:r>
                <a:r>
                  <a:rPr lang="en-US" dirty="0"/>
                  <a:t>and consequently responsible for the conductivity.</a:t>
                </a:r>
              </a:p>
              <a:p>
                <a:endParaRPr lang="en-US" dirty="0"/>
              </a:p>
              <a:p>
                <a:r>
                  <a:rPr lang="en-US" dirty="0"/>
                  <a:t>The electrons obey Maxwell-Boltzmann statistics: the free electrons are in thermal</a:t>
                </a:r>
              </a:p>
              <a:p>
                <a:r>
                  <a:rPr lang="en-US" dirty="0"/>
                  <a:t>equilibrium with a Maxwell-Boltzmann velocity distribution =&gt;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𝑟𝑚𝑠</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𝑇</m:t>
                            </m:r>
                          </m:num>
                          <m:den>
                            <m:r>
                              <a:rPr lang="en-US" b="0" i="1" smtClean="0">
                                <a:latin typeface="Cambria Math" panose="02040503050406030204" pitchFamily="18" charset="0"/>
                              </a:rPr>
                              <m:t>𝑚</m:t>
                            </m:r>
                          </m:den>
                        </m:f>
                      </m:e>
                    </m:ra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9194" y="1120231"/>
                <a:ext cx="10617926" cy="4744992"/>
              </a:xfrm>
              <a:blipFill>
                <a:blip r:embed="rId2"/>
                <a:stretch>
                  <a:fillRect l="-746" t="-2699"/>
                </a:stretch>
              </a:blipFill>
            </p:spPr>
            <p:txBody>
              <a:bodyPr/>
              <a:lstStyle/>
              <a:p>
                <a:r>
                  <a:rPr lang="en-IN" dirty="0" smtClean="0">
                    <a:noFill/>
                  </a:rPr>
                  <a:t> </a:t>
                </a:r>
                <a:endParaRPr lang="en-IN" dirty="0">
                  <a:noFill/>
                </a:endParaRPr>
              </a:p>
            </p:txBody>
          </p:sp>
        </mc:Fallback>
      </mc:AlternateContent>
      <p:sp>
        <p:nvSpPr>
          <p:cNvPr id="4" name="Date Placeholder 3"/>
          <p:cNvSpPr>
            <a:spLocks noGrp="1"/>
          </p:cNvSpPr>
          <p:nvPr>
            <p:ph type="dt" sz="half" idx="10"/>
          </p:nvPr>
        </p:nvSpPr>
        <p:spPr/>
        <p:txBody>
          <a:bodyPr/>
          <a:lstStyle/>
          <a:p>
            <a:fld id="{144E169B-0B62-4CF1-913D-310382D13FF4}" type="datetime4">
              <a:rPr lang="en-US" smtClean="0"/>
              <a:pPr/>
              <a:t>May 15, 2023</a:t>
            </a:fld>
            <a:endParaRPr lang="en-US"/>
          </a:p>
        </p:txBody>
      </p:sp>
      <p:sp>
        <p:nvSpPr>
          <p:cNvPr id="5" name="Footer Placeholder 4"/>
          <p:cNvSpPr>
            <a:spLocks noGrp="1"/>
          </p:cNvSpPr>
          <p:nvPr>
            <p:ph type="ftr" sz="quarter" idx="11"/>
          </p:nvPr>
        </p:nvSpPr>
        <p:spPr/>
        <p:txBody>
          <a:bodyPr/>
          <a:lstStyle/>
          <a:p>
            <a:r>
              <a:rPr lang="en-US"/>
              <a:t>PHY109 (ENGINEERING PHYSICS)</a:t>
            </a:r>
          </a:p>
        </p:txBody>
      </p:sp>
      <p:sp>
        <p:nvSpPr>
          <p:cNvPr id="6" name="Slide Number Placeholder 5"/>
          <p:cNvSpPr>
            <a:spLocks noGrp="1"/>
          </p:cNvSpPr>
          <p:nvPr>
            <p:ph type="sldNum" sz="quarter" idx="12"/>
          </p:nvPr>
        </p:nvSpPr>
        <p:spPr/>
        <p:txBody>
          <a:bodyPr/>
          <a:lstStyle/>
          <a:p>
            <a:fld id="{3D598920-2B51-4F06-9942-02D9C7F51B4E}" type="slidenum">
              <a:rPr lang="en-US" smtClean="0"/>
              <a:pPr/>
              <a:t>7</a:t>
            </a:fld>
            <a:endParaRPr lang="en-US"/>
          </a:p>
        </p:txBody>
      </p:sp>
      <p:sp>
        <p:nvSpPr>
          <p:cNvPr id="7" name="Rectangle 6"/>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Classical Picture and Lorentz-</a:t>
            </a:r>
            <a:r>
              <a:rPr lang="en-US" sz="3600" b="1" dirty="0" err="1"/>
              <a:t>Drude</a:t>
            </a:r>
            <a:r>
              <a:rPr lang="en-US" sz="3600" b="1" dirty="0"/>
              <a:t> Model</a:t>
            </a:r>
          </a:p>
        </p:txBody>
      </p:sp>
      <p:sp>
        <p:nvSpPr>
          <p:cNvPr id="8" name="Rectangle 7"/>
          <p:cNvSpPr/>
          <p:nvPr/>
        </p:nvSpPr>
        <p:spPr>
          <a:xfrm>
            <a:off x="2655373" y="5804654"/>
            <a:ext cx="4895699" cy="646331"/>
          </a:xfrm>
          <a:prstGeom prst="rect">
            <a:avLst/>
          </a:prstGeom>
        </p:spPr>
        <p:txBody>
          <a:bodyPr wrap="none">
            <a:spAutoFit/>
          </a:bodyPr>
          <a:lstStyle/>
          <a:p>
            <a:r>
              <a:rPr lang="en-US" u="sng" dirty="0">
                <a:hlinkClick r:id="rId3"/>
              </a:rPr>
              <a:t>Maxwell </a:t>
            </a:r>
            <a:r>
              <a:rPr lang="en-US" u="sng" dirty="0" err="1">
                <a:hlinkClick r:id="rId3"/>
              </a:rPr>
              <a:t>boltzmann</a:t>
            </a:r>
            <a:r>
              <a:rPr lang="en-US" u="sng" dirty="0">
                <a:hlinkClick r:id="rId3"/>
              </a:rPr>
              <a:t> statistics</a:t>
            </a:r>
          </a:p>
          <a:p>
            <a:r>
              <a:rPr lang="en-US" u="sng" dirty="0">
                <a:hlinkClick r:id="rId3"/>
              </a:rPr>
              <a:t>https://www.youtube.com/watch?v=xQ9D4Jz95-A</a:t>
            </a:r>
            <a:endParaRPr lang="en-US" dirty="0"/>
          </a:p>
        </p:txBody>
      </p:sp>
    </p:spTree>
    <p:extLst>
      <p:ext uri="{BB962C8B-B14F-4D97-AF65-F5344CB8AC3E}">
        <p14:creationId xmlns:p14="http://schemas.microsoft.com/office/powerpoint/2010/main" val="2330976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1">
            <a:extLst>
              <a:ext uri="{FF2B5EF4-FFF2-40B4-BE49-F238E27FC236}">
                <a16:creationId xmlns:a16="http://schemas.microsoft.com/office/drawing/2014/main" id="{FC0B1AA6-6206-3CF3-7619-6C986A9BA471}"/>
              </a:ext>
            </a:extLst>
          </p:cNvPr>
          <p:cNvGraphicFramePr>
            <a:graphicFrameLocks noChangeAspect="1"/>
          </p:cNvGraphicFramePr>
          <p:nvPr/>
        </p:nvGraphicFramePr>
        <p:xfrm>
          <a:off x="5410200" y="1600201"/>
          <a:ext cx="3151188" cy="1971675"/>
        </p:xfrm>
        <a:graphic>
          <a:graphicData uri="http://schemas.openxmlformats.org/presentationml/2006/ole">
            <mc:AlternateContent xmlns:mc="http://schemas.openxmlformats.org/markup-compatibility/2006">
              <mc:Choice xmlns:v="urn:schemas-microsoft-com:vml" Requires="v">
                <p:oleObj r:id="rId3" imgW="1341011" imgH="838126" progId="">
                  <p:embed/>
                </p:oleObj>
              </mc:Choice>
              <mc:Fallback>
                <p:oleObj r:id="rId3" imgW="1341011" imgH="838126" progId="">
                  <p:embed/>
                  <p:pic>
                    <p:nvPicPr>
                      <p:cNvPr id="22530" name="Object 1">
                        <a:extLst>
                          <a:ext uri="{FF2B5EF4-FFF2-40B4-BE49-F238E27FC236}">
                            <a16:creationId xmlns:a16="http://schemas.microsoft.com/office/drawing/2014/main" id="{FC0B1AA6-6206-3CF3-7619-6C986A9BA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00201"/>
                        <a:ext cx="3151188" cy="1971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1" name="Rectangle 2">
            <a:extLst>
              <a:ext uri="{FF2B5EF4-FFF2-40B4-BE49-F238E27FC236}">
                <a16:creationId xmlns:a16="http://schemas.microsoft.com/office/drawing/2014/main" id="{674BF42B-018F-20D7-B429-79D0306F301C}"/>
              </a:ext>
            </a:extLst>
          </p:cNvPr>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a:solidFill>
                  <a:srgbClr val="000000"/>
                </a:solidFill>
                <a:latin typeface="Arial" panose="020B0604020202020204" pitchFamily="34" charset="0"/>
                <a:ea typeface="Noto Sans CJK SC Regular"/>
                <a:cs typeface="Noto Sans CJK SC Regular"/>
              </a:rPr>
              <a:t>Hall Effect</a:t>
            </a:r>
          </a:p>
        </p:txBody>
      </p:sp>
      <p:sp>
        <p:nvSpPr>
          <p:cNvPr id="22532" name="WordArt 3">
            <a:extLst>
              <a:ext uri="{FF2B5EF4-FFF2-40B4-BE49-F238E27FC236}">
                <a16:creationId xmlns:a16="http://schemas.microsoft.com/office/drawing/2014/main" id="{E4549445-E7FE-5B57-FD37-6B813B97F5B8}"/>
              </a:ext>
            </a:extLst>
          </p:cNvPr>
          <p:cNvSpPr>
            <a:spLocks noChangeArrowheads="1" noChangeShapeType="1" noTextEdit="1"/>
          </p:cNvSpPr>
          <p:nvPr/>
        </p:nvSpPr>
        <p:spPr bwMode="auto">
          <a:xfrm>
            <a:off x="3505200" y="1524000"/>
            <a:ext cx="1752600" cy="1600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Wave1">
              <a:avLst>
                <a:gd name="adj1" fmla="val 9819"/>
                <a:gd name="adj2" fmla="val 0"/>
              </a:avLst>
            </a:prstTxWarp>
          </a:bodyPr>
          <a:lstStyle/>
          <a:p>
            <a:pPr algn="ctr"/>
            <a:r>
              <a:rPr lang="en-IN" kern="10">
                <a:gradFill rotWithShape="1">
                  <a:gsLst>
                    <a:gs pos="0">
                      <a:srgbClr val="9999FF"/>
                    </a:gs>
                    <a:gs pos="100000">
                      <a:srgbClr val="009999"/>
                    </a:gs>
                  </a:gsLst>
                  <a:lin ang="5400000" scaled="1"/>
                </a:gradFill>
                <a:effectLst>
                  <a:outerShdw dist="53966" dir="2700000" algn="ctr" rotWithShape="0">
                    <a:srgbClr val="C0C0C0">
                      <a:alpha val="80011"/>
                    </a:srgbClr>
                  </a:outerShdw>
                </a:effectLst>
                <a:cs typeface="Calibri" panose="020F0502020204030204" pitchFamily="34" charset="0"/>
              </a:rPr>
              <a:t>Steady State</a:t>
            </a:r>
          </a:p>
          <a:p>
            <a:pPr algn="ctr"/>
            <a:r>
              <a:rPr lang="en-IN" kern="10">
                <a:gradFill rotWithShape="1">
                  <a:gsLst>
                    <a:gs pos="0">
                      <a:srgbClr val="9999FF"/>
                    </a:gs>
                    <a:gs pos="100000">
                      <a:srgbClr val="009999"/>
                    </a:gs>
                  </a:gsLst>
                  <a:lin ang="5400000" scaled="1"/>
                </a:gradFill>
                <a:effectLst>
                  <a:outerShdw dist="53966" dir="2700000" algn="ctr" rotWithShape="0">
                    <a:srgbClr val="C0C0C0">
                      <a:alpha val="80011"/>
                    </a:srgbClr>
                  </a:outerShdw>
                </a:effectLst>
                <a:cs typeface="Calibri" panose="020F0502020204030204" pitchFamily="34" charset="0"/>
              </a:rPr>
              <a:t>Conditon</a:t>
            </a:r>
          </a:p>
        </p:txBody>
      </p:sp>
      <p:graphicFrame>
        <p:nvGraphicFramePr>
          <p:cNvPr id="28676" name="Object 4">
            <a:extLst>
              <a:ext uri="{FF2B5EF4-FFF2-40B4-BE49-F238E27FC236}">
                <a16:creationId xmlns:a16="http://schemas.microsoft.com/office/drawing/2014/main" id="{008940F7-9698-A0F6-9601-A587AB86DD0B}"/>
              </a:ext>
            </a:extLst>
          </p:cNvPr>
          <p:cNvGraphicFramePr>
            <a:graphicFrameLocks noChangeAspect="1"/>
          </p:cNvGraphicFramePr>
          <p:nvPr/>
        </p:nvGraphicFramePr>
        <p:xfrm>
          <a:off x="2914651" y="4572001"/>
          <a:ext cx="1585913" cy="1057275"/>
        </p:xfrm>
        <a:graphic>
          <a:graphicData uri="http://schemas.openxmlformats.org/presentationml/2006/ole">
            <mc:AlternateContent xmlns:mc="http://schemas.openxmlformats.org/markup-compatibility/2006">
              <mc:Choice xmlns:v="urn:schemas-microsoft-com:vml" Requires="v">
                <p:oleObj r:id="rId5" imgW="578450" imgH="385270" progId="">
                  <p:embed/>
                </p:oleObj>
              </mc:Choice>
              <mc:Fallback>
                <p:oleObj r:id="rId5" imgW="578450" imgH="385270" progId="">
                  <p:embed/>
                  <p:pic>
                    <p:nvPicPr>
                      <p:cNvPr id="28676" name="Object 4">
                        <a:extLst>
                          <a:ext uri="{FF2B5EF4-FFF2-40B4-BE49-F238E27FC236}">
                            <a16:creationId xmlns:a16="http://schemas.microsoft.com/office/drawing/2014/main" id="{008940F7-9698-A0F6-9601-A587AB86DD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4651" y="4572001"/>
                        <a:ext cx="1585913" cy="1057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7" name="WordArt 5">
            <a:extLst>
              <a:ext uri="{FF2B5EF4-FFF2-40B4-BE49-F238E27FC236}">
                <a16:creationId xmlns:a16="http://schemas.microsoft.com/office/drawing/2014/main" id="{27020DB0-12EB-4F89-FC23-9EDE9C5D9974}"/>
              </a:ext>
            </a:extLst>
          </p:cNvPr>
          <p:cNvSpPr>
            <a:spLocks noChangeArrowheads="1" noChangeShapeType="1" noTextEdit="1"/>
          </p:cNvSpPr>
          <p:nvPr/>
        </p:nvSpPr>
        <p:spPr bwMode="auto">
          <a:xfrm>
            <a:off x="2286001" y="3962400"/>
            <a:ext cx="815975" cy="992188"/>
          </a:xfrm>
          <a:prstGeom prst="rect">
            <a:avLst/>
          </a:prstGeom>
        </p:spPr>
        <p:txBody>
          <a:bodyPr wrap="none" fromWordArt="1">
            <a:prstTxWarp prst="textCascadeUp">
              <a:avLst>
                <a:gd name="adj" fmla="val 79199"/>
              </a:avLst>
            </a:prstTxWarp>
            <a:scene3d>
              <a:camera prst="legacyPerspectiveTopLeft">
                <a:rot lat="0" lon="20519979" rev="0"/>
              </a:camera>
              <a:lightRig rig="legacyHarsh3" dir="r"/>
            </a:scene3d>
            <a:sp3d extrusionH="430200" prstMaterial="legacyMatte">
              <a:extrusionClr>
                <a:srgbClr val="006600"/>
              </a:extrusionClr>
              <a:contourClr>
                <a:srgbClr val="FFFFFF"/>
              </a:contourClr>
            </a:sp3d>
          </a:bodyPr>
          <a:lstStyle/>
          <a:p>
            <a:pPr algn="ctr"/>
            <a:r>
              <a:rPr lang="en-IN" kern="10">
                <a:ln w="9525">
                  <a:round/>
                  <a:headEnd/>
                  <a:tailEnd/>
                </a:ln>
                <a:blipFill dpi="0" rotWithShape="0">
                  <a:blip r:embed="rId7"/>
                  <a:srcRect/>
                  <a:tile tx="0" ty="0" sx="100000" sy="100000" flip="none" algn="tl"/>
                </a:blipFill>
                <a:latin typeface="Arial Black" panose="020B0A04020102020204" pitchFamily="34" charset="0"/>
              </a:rPr>
              <a:t>Let</a:t>
            </a:r>
          </a:p>
        </p:txBody>
      </p:sp>
      <p:graphicFrame>
        <p:nvGraphicFramePr>
          <p:cNvPr id="28678" name="Object 6">
            <a:extLst>
              <a:ext uri="{FF2B5EF4-FFF2-40B4-BE49-F238E27FC236}">
                <a16:creationId xmlns:a16="http://schemas.microsoft.com/office/drawing/2014/main" id="{DD1BD421-28AD-AF55-C17B-6E5F89051196}"/>
              </a:ext>
            </a:extLst>
          </p:cNvPr>
          <p:cNvGraphicFramePr>
            <a:graphicFrameLocks noChangeAspect="1"/>
          </p:cNvGraphicFramePr>
          <p:nvPr/>
        </p:nvGraphicFramePr>
        <p:xfrm>
          <a:off x="6096000" y="4114801"/>
          <a:ext cx="3733800" cy="1971675"/>
        </p:xfrm>
        <a:graphic>
          <a:graphicData uri="http://schemas.openxmlformats.org/presentationml/2006/ole">
            <mc:AlternateContent xmlns:mc="http://schemas.openxmlformats.org/markup-compatibility/2006">
              <mc:Choice xmlns:v="urn:schemas-microsoft-com:vml" Requires="v">
                <p:oleObj r:id="rId8" imgW="1117449" imgH="698400" progId="">
                  <p:embed/>
                </p:oleObj>
              </mc:Choice>
              <mc:Fallback>
                <p:oleObj r:id="rId8" imgW="1117449" imgH="698400" progId="">
                  <p:embed/>
                  <p:pic>
                    <p:nvPicPr>
                      <p:cNvPr id="28678" name="Object 6">
                        <a:extLst>
                          <a:ext uri="{FF2B5EF4-FFF2-40B4-BE49-F238E27FC236}">
                            <a16:creationId xmlns:a16="http://schemas.microsoft.com/office/drawing/2014/main" id="{DD1BD421-28AD-AF55-C17B-6E5F890511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4114801"/>
                        <a:ext cx="3733800" cy="1971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9" name="Freeform 7">
            <a:extLst>
              <a:ext uri="{FF2B5EF4-FFF2-40B4-BE49-F238E27FC236}">
                <a16:creationId xmlns:a16="http://schemas.microsoft.com/office/drawing/2014/main" id="{3F298991-959D-1153-A6D9-B823458D7765}"/>
              </a:ext>
            </a:extLst>
          </p:cNvPr>
          <p:cNvSpPr>
            <a:spLocks noChangeArrowheads="1"/>
          </p:cNvSpPr>
          <p:nvPr/>
        </p:nvSpPr>
        <p:spPr bwMode="auto">
          <a:xfrm>
            <a:off x="4724400" y="4876800"/>
            <a:ext cx="1066800" cy="5334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767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additive="repl">
                                        <p:cTn id="6" dur="1" fill="hold">
                                          <p:stCondLst>
                                            <p:cond delay="0"/>
                                          </p:stCondLst>
                                        </p:cTn>
                                        <p:tgtEl>
                                          <p:spTgt spid="28677"/>
                                        </p:tgtEl>
                                        <p:attrNameLst>
                                          <p:attrName>style.visibility</p:attrName>
                                        </p:attrNameLst>
                                      </p:cBhvr>
                                      <p:to>
                                        <p:strVal val="visible"/>
                                      </p:to>
                                    </p:set>
                                    <p:anim calcmode="lin" valueType="num">
                                      <p:cBhvr>
                                        <p:cTn id="7" dur="500" fill="hold"/>
                                        <p:tgtEl>
                                          <p:spTgt spid="28677"/>
                                        </p:tgtEl>
                                        <p:attrNameLst>
                                          <p:attrName>ppt_x</p:attrName>
                                        </p:attrNameLst>
                                      </p:cBhvr>
                                      <p:tavLst>
                                        <p:tav tm="100000">
                                          <p:val>
                                            <p:strVal val="#ppt_x"/>
                                          </p:val>
                                        </p:tav>
                                        <p:tav>
                                          <p:val>
                                            <p:strVal val="#ppt_x"/>
                                          </p:val>
                                        </p:tav>
                                      </p:tavLst>
                                    </p:anim>
                                    <p:anim calcmode="lin" valueType="num">
                                      <p:cBhvr>
                                        <p:cTn id="8" dur="500" fill="hold"/>
                                        <p:tgtEl>
                                          <p:spTgt spid="28677"/>
                                        </p:tgtEl>
                                        <p:attrNameLst>
                                          <p:attrName>ppt_y</p:attrName>
                                        </p:attrNameLst>
                                      </p:cBhvr>
                                      <p:tavLst>
                                        <p:tav tm="100000">
                                          <p:val>
                                            <p:strVal val="0-#ppt_h/2"/>
                                          </p:val>
                                        </p:tav>
                                        <p:tav>
                                          <p:val>
                                            <p:strVal val="#ppt_y"/>
                                          </p:val>
                                        </p:tav>
                                      </p:tavLst>
                                    </p:anim>
                                  </p:childTnLst>
                                </p:cTn>
                              </p:par>
                            </p:childTnLst>
                          </p:cTn>
                        </p:par>
                        <p:par>
                          <p:cTn id="9" fill="hold" nodeType="afterGroup">
                            <p:stCondLst>
                              <p:cond delay="500"/>
                            </p:stCondLst>
                            <p:childTnLst>
                              <p:par>
                                <p:cTn id="10" presetID="9" presetClass="entr" fill="hold" nodeType="afterEffect">
                                  <p:stCondLst>
                                    <p:cond delay="0"/>
                                  </p:stCondLst>
                                  <p:childTnLst>
                                    <p:set>
                                      <p:cBhvr additive="repl">
                                        <p:cTn id="11" dur="1" fill="hold">
                                          <p:stCondLst>
                                            <p:cond delay="0"/>
                                          </p:stCondLst>
                                        </p:cTn>
                                        <p:tgtEl>
                                          <p:spTgt spid="28676"/>
                                        </p:tgtEl>
                                        <p:attrNameLst>
                                          <p:attrName>style.visibility</p:attrName>
                                        </p:attrNameLst>
                                      </p:cBhvr>
                                      <p:to>
                                        <p:strVal val="visible"/>
                                      </p:to>
                                    </p:set>
                                    <p:animEffect transition="in" filter="dissolve">
                                      <p:cBhvr additive="repl">
                                        <p:cTn id="12" dur="500"/>
                                        <p:tgtEl>
                                          <p:spTgt spid="28676"/>
                                        </p:tgtEl>
                                      </p:cBhvr>
                                    </p:animEffect>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additive="repl">
                                        <p:cTn id="15" dur="1" fill="hold">
                                          <p:stCondLst>
                                            <p:cond delay="0"/>
                                          </p:stCondLst>
                                        </p:cTn>
                                        <p:tgtEl>
                                          <p:spTgt spid="28679"/>
                                        </p:tgtEl>
                                        <p:attrNameLst>
                                          <p:attrName>style.visibility</p:attrName>
                                        </p:attrNameLst>
                                      </p:cBhvr>
                                      <p:to>
                                        <p:strVal val="visible"/>
                                      </p:to>
                                    </p:set>
                                    <p:anim calcmode="lin" valueType="num">
                                      <p:cBhvr>
                                        <p:cTn id="16" dur="500" fill="hold"/>
                                        <p:tgtEl>
                                          <p:spTgt spid="28679"/>
                                        </p:tgtEl>
                                        <p:attrNameLst>
                                          <p:attrName>ppt_x</p:attrName>
                                        </p:attrNameLst>
                                      </p:cBhvr>
                                      <p:tavLst>
                                        <p:tav tm="100000">
                                          <p:val>
                                            <p:strVal val="0-#ppt_w/2"/>
                                          </p:val>
                                        </p:tav>
                                        <p:tav>
                                          <p:val>
                                            <p:strVal val="#ppt_x"/>
                                          </p:val>
                                        </p:tav>
                                      </p:tavLst>
                                    </p:anim>
                                    <p:anim calcmode="lin" valueType="num">
                                      <p:cBhvr>
                                        <p:cTn id="17" dur="500" fill="hold"/>
                                        <p:tgtEl>
                                          <p:spTgt spid="28679"/>
                                        </p:tgtEl>
                                        <p:attrNameLst>
                                          <p:attrName>ppt_y</p:attrName>
                                        </p:attrNameLst>
                                      </p:cBhvr>
                                      <p:tavLst>
                                        <p:tav tm="100000">
                                          <p:val>
                                            <p:strVal val="#ppt_y"/>
                                          </p:val>
                                        </p:tav>
                                        <p:tav>
                                          <p:val>
                                            <p:strVal val="#ppt_y"/>
                                          </p:val>
                                        </p:tav>
                                      </p:tavLst>
                                    </p:anim>
                                  </p:childTnLst>
                                </p:cTn>
                              </p:par>
                            </p:childTnLst>
                          </p:cTn>
                        </p:par>
                        <p:par>
                          <p:cTn id="18" fill="hold" nodeType="afterGroup">
                            <p:stCondLst>
                              <p:cond delay="1500"/>
                            </p:stCondLst>
                            <p:childTnLst>
                              <p:par>
                                <p:cTn id="19" presetID="9" presetClass="entr" fill="hold" nodeType="afterEffect">
                                  <p:stCondLst>
                                    <p:cond delay="0"/>
                                  </p:stCondLst>
                                  <p:childTnLst>
                                    <p:set>
                                      <p:cBhvr additive="repl">
                                        <p:cTn id="20" dur="1" fill="hold">
                                          <p:stCondLst>
                                            <p:cond delay="0"/>
                                          </p:stCondLst>
                                        </p:cTn>
                                        <p:tgtEl>
                                          <p:spTgt spid="28678"/>
                                        </p:tgtEl>
                                        <p:attrNameLst>
                                          <p:attrName>style.visibility</p:attrName>
                                        </p:attrNameLst>
                                      </p:cBhvr>
                                      <p:to>
                                        <p:strVal val="visible"/>
                                      </p:to>
                                    </p:set>
                                    <p:animEffect transition="in" filter="dissolve">
                                      <p:cBhvr additive="repl">
                                        <p:cTn id="21"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570A214C-3960-9DA5-FEF5-731DE4E3B7C8}"/>
              </a:ext>
            </a:extLst>
          </p:cNvPr>
          <p:cNvSpPr>
            <a:spLocks noChangeArrowheads="1"/>
          </p:cNvSpPr>
          <p:nvPr/>
        </p:nvSpPr>
        <p:spPr bwMode="auto">
          <a:xfrm>
            <a:off x="1981200" y="85725"/>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dirty="0">
                <a:solidFill>
                  <a:srgbClr val="000000"/>
                </a:solidFill>
                <a:latin typeface="Arial" panose="020B0604020202020204" pitchFamily="34" charset="0"/>
                <a:ea typeface="Noto Sans CJK SC Regular"/>
                <a:cs typeface="Noto Sans CJK SC Regular"/>
              </a:rPr>
              <a:t>Hall Effect</a:t>
            </a:r>
          </a:p>
        </p:txBody>
      </p:sp>
      <p:sp>
        <p:nvSpPr>
          <p:cNvPr id="29698" name="Freeform 2">
            <a:extLst>
              <a:ext uri="{FF2B5EF4-FFF2-40B4-BE49-F238E27FC236}">
                <a16:creationId xmlns:a16="http://schemas.microsoft.com/office/drawing/2014/main" id="{8B79C15C-131C-CA91-171F-64E20D685929}"/>
              </a:ext>
            </a:extLst>
          </p:cNvPr>
          <p:cNvSpPr>
            <a:spLocks noChangeArrowheads="1"/>
          </p:cNvSpPr>
          <p:nvPr/>
        </p:nvSpPr>
        <p:spPr bwMode="auto">
          <a:xfrm>
            <a:off x="3505200" y="4114800"/>
            <a:ext cx="3048000" cy="9144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0 w 21600"/>
              <a:gd name="T19" fmla="*/ 20097 h 21600"/>
              <a:gd name="T20" fmla="*/ 1729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690" y="0"/>
                </a:moveTo>
                <a:lnTo>
                  <a:pt x="11779" y="7913"/>
                </a:lnTo>
                <a:lnTo>
                  <a:pt x="16088" y="7913"/>
                </a:lnTo>
                <a:lnTo>
                  <a:pt x="16088" y="20097"/>
                </a:lnTo>
                <a:lnTo>
                  <a:pt x="0" y="20097"/>
                </a:lnTo>
                <a:lnTo>
                  <a:pt x="0" y="21600"/>
                </a:lnTo>
                <a:lnTo>
                  <a:pt x="17291" y="21600"/>
                </a:lnTo>
                <a:lnTo>
                  <a:pt x="17291" y="7913"/>
                </a:lnTo>
                <a:lnTo>
                  <a:pt x="21600" y="7913"/>
                </a:lnTo>
                <a:lnTo>
                  <a:pt x="16690" y="0"/>
                </a:lnTo>
                <a:close/>
              </a:path>
            </a:pathLst>
          </a:custGeom>
          <a:solidFill>
            <a:srgbClr val="99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aphicFrame>
        <p:nvGraphicFramePr>
          <p:cNvPr id="29699" name="Object 3">
            <a:extLst>
              <a:ext uri="{FF2B5EF4-FFF2-40B4-BE49-F238E27FC236}">
                <a16:creationId xmlns:a16="http://schemas.microsoft.com/office/drawing/2014/main" id="{99224ABD-19D5-E9BE-1DAD-9D0674780D7D}"/>
              </a:ext>
            </a:extLst>
          </p:cNvPr>
          <p:cNvGraphicFramePr>
            <a:graphicFrameLocks noChangeAspect="1"/>
          </p:cNvGraphicFramePr>
          <p:nvPr/>
        </p:nvGraphicFramePr>
        <p:xfrm>
          <a:off x="7162800" y="3276600"/>
          <a:ext cx="3124200" cy="725488"/>
        </p:xfrm>
        <a:graphic>
          <a:graphicData uri="http://schemas.openxmlformats.org/presentationml/2006/ole">
            <mc:AlternateContent xmlns:mc="http://schemas.openxmlformats.org/markup-compatibility/2006">
              <mc:Choice xmlns:v="urn:schemas-microsoft-com:vml" Requires="v">
                <p:oleObj r:id="rId3" imgW="1647525" imgH="382921" progId="">
                  <p:embed/>
                </p:oleObj>
              </mc:Choice>
              <mc:Fallback>
                <p:oleObj r:id="rId3" imgW="1647525" imgH="382921" progId="">
                  <p:embed/>
                  <p:pic>
                    <p:nvPicPr>
                      <p:cNvPr id="29699" name="Object 3">
                        <a:extLst>
                          <a:ext uri="{FF2B5EF4-FFF2-40B4-BE49-F238E27FC236}">
                            <a16:creationId xmlns:a16="http://schemas.microsoft.com/office/drawing/2014/main" id="{99224ABD-19D5-E9BE-1DAD-9D0674780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3276600"/>
                        <a:ext cx="3124200" cy="7254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0" name="Freeform 4">
            <a:extLst>
              <a:ext uri="{FF2B5EF4-FFF2-40B4-BE49-F238E27FC236}">
                <a16:creationId xmlns:a16="http://schemas.microsoft.com/office/drawing/2014/main" id="{F5E68462-2C0C-7910-CA9F-965688FB04CD}"/>
              </a:ext>
            </a:extLst>
          </p:cNvPr>
          <p:cNvSpPr>
            <a:spLocks noChangeArrowheads="1"/>
          </p:cNvSpPr>
          <p:nvPr/>
        </p:nvSpPr>
        <p:spPr bwMode="auto">
          <a:xfrm flipV="1">
            <a:off x="3485528" y="3124200"/>
            <a:ext cx="3048000" cy="9144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0 w 21600"/>
              <a:gd name="T19" fmla="*/ 20097 h 21600"/>
              <a:gd name="T20" fmla="*/ 1729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690" y="0"/>
                </a:moveTo>
                <a:lnTo>
                  <a:pt x="11779" y="7913"/>
                </a:lnTo>
                <a:lnTo>
                  <a:pt x="16088" y="7913"/>
                </a:lnTo>
                <a:lnTo>
                  <a:pt x="16088" y="20097"/>
                </a:lnTo>
                <a:lnTo>
                  <a:pt x="0" y="20097"/>
                </a:lnTo>
                <a:lnTo>
                  <a:pt x="0" y="21600"/>
                </a:lnTo>
                <a:lnTo>
                  <a:pt x="17291" y="21600"/>
                </a:lnTo>
                <a:lnTo>
                  <a:pt x="17291" y="7913"/>
                </a:lnTo>
                <a:lnTo>
                  <a:pt x="21600" y="7913"/>
                </a:lnTo>
                <a:lnTo>
                  <a:pt x="16690" y="0"/>
                </a:lnTo>
                <a:close/>
              </a:path>
            </a:pathLst>
          </a:custGeom>
          <a:solidFill>
            <a:srgbClr val="CC66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graphicFrame>
        <p:nvGraphicFramePr>
          <p:cNvPr id="29701" name="Object 5">
            <a:extLst>
              <a:ext uri="{FF2B5EF4-FFF2-40B4-BE49-F238E27FC236}">
                <a16:creationId xmlns:a16="http://schemas.microsoft.com/office/drawing/2014/main" id="{2F541394-E057-88F2-E386-5356177F11F5}"/>
              </a:ext>
            </a:extLst>
          </p:cNvPr>
          <p:cNvGraphicFramePr>
            <a:graphicFrameLocks noChangeAspect="1"/>
          </p:cNvGraphicFramePr>
          <p:nvPr/>
        </p:nvGraphicFramePr>
        <p:xfrm>
          <a:off x="2021895" y="1152526"/>
          <a:ext cx="4225925" cy="1971675"/>
        </p:xfrm>
        <a:graphic>
          <a:graphicData uri="http://schemas.openxmlformats.org/presentationml/2006/ole">
            <mc:AlternateContent xmlns:mc="http://schemas.openxmlformats.org/markup-compatibility/2006">
              <mc:Choice xmlns:v="urn:schemas-microsoft-com:vml" Requires="v">
                <p:oleObj r:id="rId5" imgW="1771585" imgH="826975" progId="">
                  <p:embed/>
                </p:oleObj>
              </mc:Choice>
              <mc:Fallback>
                <p:oleObj r:id="rId5" imgW="1771585" imgH="826975" progId="">
                  <p:embed/>
                  <p:pic>
                    <p:nvPicPr>
                      <p:cNvPr id="29701" name="Object 5">
                        <a:extLst>
                          <a:ext uri="{FF2B5EF4-FFF2-40B4-BE49-F238E27FC236}">
                            <a16:creationId xmlns:a16="http://schemas.microsoft.com/office/drawing/2014/main" id="{2F541394-E057-88F2-E386-5356177F11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1895" y="1152526"/>
                        <a:ext cx="4225925" cy="1971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2" name="Object 6">
            <a:extLst>
              <a:ext uri="{FF2B5EF4-FFF2-40B4-BE49-F238E27FC236}">
                <a16:creationId xmlns:a16="http://schemas.microsoft.com/office/drawing/2014/main" id="{BE7BF02D-D685-A74B-1F9C-D36254C0D53E}"/>
              </a:ext>
            </a:extLst>
          </p:cNvPr>
          <p:cNvGraphicFramePr>
            <a:graphicFrameLocks noChangeAspect="1"/>
          </p:cNvGraphicFramePr>
          <p:nvPr/>
        </p:nvGraphicFramePr>
        <p:xfrm>
          <a:off x="1940278" y="4114800"/>
          <a:ext cx="4191000" cy="1900238"/>
        </p:xfrm>
        <a:graphic>
          <a:graphicData uri="http://schemas.openxmlformats.org/presentationml/2006/ole">
            <mc:AlternateContent xmlns:mc="http://schemas.openxmlformats.org/markup-compatibility/2006">
              <mc:Choice xmlns:v="urn:schemas-microsoft-com:vml" Requires="v">
                <p:oleObj r:id="rId7" imgW="1674361" imgH="793024" progId="">
                  <p:embed/>
                </p:oleObj>
              </mc:Choice>
              <mc:Fallback>
                <p:oleObj r:id="rId7" imgW="1674361" imgH="793024" progId="">
                  <p:embed/>
                  <p:pic>
                    <p:nvPicPr>
                      <p:cNvPr id="29702" name="Object 6">
                        <a:extLst>
                          <a:ext uri="{FF2B5EF4-FFF2-40B4-BE49-F238E27FC236}">
                            <a16:creationId xmlns:a16="http://schemas.microsoft.com/office/drawing/2014/main" id="{BE7BF02D-D685-A74B-1F9C-D36254C0D5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0278" y="4114800"/>
                        <a:ext cx="4191000" cy="1900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29701"/>
                                        </p:tgtEl>
                                        <p:attrNameLst>
                                          <p:attrName>style.visibility</p:attrName>
                                        </p:attrNameLst>
                                      </p:cBhvr>
                                      <p:to>
                                        <p:strVal val="visible"/>
                                      </p:to>
                                    </p:set>
                                    <p:animEffect transition="in" filter="dissolve">
                                      <p:cBhvr additive="repl">
                                        <p:cTn id="7" dur="500"/>
                                        <p:tgtEl>
                                          <p:spTgt spid="29701"/>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29702"/>
                                        </p:tgtEl>
                                        <p:attrNameLst>
                                          <p:attrName>style.visibility</p:attrName>
                                        </p:attrNameLst>
                                      </p:cBhvr>
                                      <p:to>
                                        <p:strVal val="visible"/>
                                      </p:to>
                                    </p:set>
                                    <p:animEffect transition="in" filter="dissolve">
                                      <p:cBhvr additive="repl">
                                        <p:cTn id="11" dur="500"/>
                                        <p:tgtEl>
                                          <p:spTgt spid="297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fill="hold" nodeType="clickEffect">
                                  <p:stCondLst>
                                    <p:cond delay="0"/>
                                  </p:stCondLst>
                                  <p:childTnLst>
                                    <p:set>
                                      <p:cBhvr additive="repl">
                                        <p:cTn id="15" dur="1" fill="hold">
                                          <p:stCondLst>
                                            <p:cond delay="0"/>
                                          </p:stCondLst>
                                        </p:cTn>
                                        <p:tgtEl>
                                          <p:spTgt spid="29700"/>
                                        </p:tgtEl>
                                        <p:attrNameLst>
                                          <p:attrName>style.visibility</p:attrName>
                                        </p:attrNameLst>
                                      </p:cBhvr>
                                      <p:to>
                                        <p:strVal val="visible"/>
                                      </p:to>
                                    </p:set>
                                  </p:childTnLst>
                                </p:cTn>
                              </p:par>
                              <p:par>
                                <p:cTn id="16" presetID="1" presetClass="entr" fill="hold" nodeType="withEffect">
                                  <p:stCondLst>
                                    <p:cond delay="0"/>
                                  </p:stCondLst>
                                  <p:childTnLst>
                                    <p:set>
                                      <p:cBhvr additive="repl">
                                        <p:cTn id="17" dur="1" fill="hold">
                                          <p:stCondLst>
                                            <p:cond delay="0"/>
                                          </p:stCondLst>
                                        </p:cTn>
                                        <p:tgtEl>
                                          <p:spTgt spid="29698"/>
                                        </p:tgtEl>
                                        <p:attrNameLst>
                                          <p:attrName>style.visibility</p:attrName>
                                        </p:attrNameLst>
                                      </p:cBhvr>
                                      <p:to>
                                        <p:strVal val="visible"/>
                                      </p:to>
                                    </p:set>
                                  </p:childTnLst>
                                </p:cTn>
                              </p:par>
                            </p:childTnLst>
                          </p:cTn>
                        </p:par>
                        <p:par>
                          <p:cTn id="18" fill="hold" nodeType="afterGroup">
                            <p:stCondLst>
                              <p:cond delay="0"/>
                            </p:stCondLst>
                            <p:childTnLst>
                              <p:par>
                                <p:cTn id="19" presetID="63" presetClass="path" accel="50000" decel="50000" fill="hold" nodeType="afterEffect">
                                  <p:stCondLst>
                                    <p:cond delay="0"/>
                                  </p:stCondLst>
                                  <p:childTnLst>
                                    <p:animMotion origin="layout" path="M -0.11667 2.22222E-6 L 0.325 2.22222E-6">
                                      <p:cBhvr additive="repl">
                                        <p:cTn id="20" dur="2000" fill="hold"/>
                                        <p:tgtEl>
                                          <p:spTgt spid="29700"/>
                                        </p:tgtEl>
                                      </p:cBhvr>
                                    </p:animMotion>
                                  </p:childTnLst>
                                </p:cTn>
                              </p:par>
                              <p:par>
                                <p:cTn id="21" presetID="63" presetClass="path" accel="50000" decel="50000" fill="hold" nodeType="withEffect">
                                  <p:stCondLst>
                                    <p:cond delay="0"/>
                                  </p:stCondLst>
                                  <p:childTnLst>
                                    <p:animMotion origin="layout" path="M -0.09167 3.33333E-6 L 0.31666 3.33333E-6">
                                      <p:cBhvr additive="repl">
                                        <p:cTn id="22" dur="2000" fill="hold"/>
                                        <p:tgtEl>
                                          <p:spTgt spid="29698"/>
                                        </p:tgtEl>
                                      </p:cBhvr>
                                    </p:animMotion>
                                  </p:childTnLst>
                                </p:cTn>
                              </p:par>
                            </p:childTnLst>
                          </p:cTn>
                        </p:par>
                        <p:par>
                          <p:cTn id="23" fill="hold" nodeType="afterGroup">
                            <p:stCondLst>
                              <p:cond delay="2000"/>
                            </p:stCondLst>
                            <p:childTnLst>
                              <p:par>
                                <p:cTn id="24" presetID="9" presetClass="entr" fill="hold" nodeType="afterEffect">
                                  <p:stCondLst>
                                    <p:cond delay="0"/>
                                  </p:stCondLst>
                                  <p:childTnLst>
                                    <p:set>
                                      <p:cBhvr additive="repl">
                                        <p:cTn id="25" dur="1" fill="hold">
                                          <p:stCondLst>
                                            <p:cond delay="0"/>
                                          </p:stCondLst>
                                        </p:cTn>
                                        <p:tgtEl>
                                          <p:spTgt spid="29699"/>
                                        </p:tgtEl>
                                        <p:attrNameLst>
                                          <p:attrName>style.visibility</p:attrName>
                                        </p:attrNameLst>
                                      </p:cBhvr>
                                      <p:to>
                                        <p:strVal val="visible"/>
                                      </p:to>
                                    </p:set>
                                    <p:animEffect transition="in" filter="dissolve">
                                      <p:cBhvr additive="repl">
                                        <p:cTn id="26" dur="10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9377FBBA-4E73-D183-C638-AE1C3EC90DF3}"/>
              </a:ext>
            </a:extLst>
          </p:cNvPr>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a:solidFill>
                  <a:srgbClr val="000000"/>
                </a:solidFill>
                <a:latin typeface="Arial" panose="020B0604020202020204" pitchFamily="34" charset="0"/>
                <a:ea typeface="Noto Sans CJK SC Regular"/>
                <a:cs typeface="Noto Sans CJK SC Regular"/>
              </a:rPr>
              <a:t>Hall Effect</a:t>
            </a:r>
          </a:p>
        </p:txBody>
      </p:sp>
      <p:sp>
        <p:nvSpPr>
          <p:cNvPr id="26627" name="Rectangle 2">
            <a:extLst>
              <a:ext uri="{FF2B5EF4-FFF2-40B4-BE49-F238E27FC236}">
                <a16:creationId xmlns:a16="http://schemas.microsoft.com/office/drawing/2014/main" id="{058ED2C7-ACFE-4D53-DD4C-3BEDC2B4EBF5}"/>
              </a:ext>
            </a:extLst>
          </p:cNvPr>
          <p:cNvSpPr>
            <a:spLocks noChangeArrowheads="1"/>
          </p:cNvSpPr>
          <p:nvPr/>
        </p:nvSpPr>
        <p:spPr bwMode="auto">
          <a:xfrm>
            <a:off x="1981200" y="1522413"/>
            <a:ext cx="84582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000099"/>
                </a:solidFill>
                <a:latin typeface="Times New Roman" panose="02020603050405020304" pitchFamily="18" charset="0"/>
                <a:ea typeface="Noto Sans CJK SC Regular"/>
                <a:cs typeface="Noto Sans CJK SC Regular"/>
              </a:rPr>
              <a:t>The Hall coefficient is defined as:</a:t>
            </a:r>
          </a:p>
          <a:p>
            <a:pPr eaLnBrk="1" hangingPunct="1">
              <a:spcBef>
                <a:spcPct val="0"/>
              </a:spcBef>
              <a:buFontTx/>
              <a:buNone/>
            </a:pPr>
            <a:endParaRPr lang="en-US" altLang="en-US" sz="2400">
              <a:solidFill>
                <a:srgbClr val="000099"/>
              </a:solidFill>
              <a:latin typeface="Times New Roman" panose="02020603050405020304" pitchFamily="18" charset="0"/>
              <a:ea typeface="Noto Sans CJK SC Regular"/>
              <a:cs typeface="Noto Sans CJK SC Regular"/>
            </a:endParaRPr>
          </a:p>
        </p:txBody>
      </p:sp>
      <p:graphicFrame>
        <p:nvGraphicFramePr>
          <p:cNvPr id="30723" name="Object 3">
            <a:extLst>
              <a:ext uri="{FF2B5EF4-FFF2-40B4-BE49-F238E27FC236}">
                <a16:creationId xmlns:a16="http://schemas.microsoft.com/office/drawing/2014/main" id="{49205CA6-54C0-E4D5-9304-C2A31460B592}"/>
              </a:ext>
            </a:extLst>
          </p:cNvPr>
          <p:cNvGraphicFramePr>
            <a:graphicFrameLocks noChangeAspect="1"/>
          </p:cNvGraphicFramePr>
          <p:nvPr/>
        </p:nvGraphicFramePr>
        <p:xfrm>
          <a:off x="2743200" y="2057400"/>
          <a:ext cx="6554788" cy="2643188"/>
        </p:xfrm>
        <a:graphic>
          <a:graphicData uri="http://schemas.openxmlformats.org/presentationml/2006/ole">
            <mc:AlternateContent xmlns:mc="http://schemas.openxmlformats.org/markup-compatibility/2006">
              <mc:Choice xmlns:v="urn:schemas-microsoft-com:vml" Requires="v">
                <p:oleObj r:id="rId3" imgW="1988110" imgH="801834" progId="">
                  <p:embed/>
                </p:oleObj>
              </mc:Choice>
              <mc:Fallback>
                <p:oleObj r:id="rId3" imgW="1988110" imgH="801834" progId="">
                  <p:embed/>
                  <p:pic>
                    <p:nvPicPr>
                      <p:cNvPr id="30723" name="Object 3">
                        <a:extLst>
                          <a:ext uri="{FF2B5EF4-FFF2-40B4-BE49-F238E27FC236}">
                            <a16:creationId xmlns:a16="http://schemas.microsoft.com/office/drawing/2014/main" id="{49205CA6-54C0-E4D5-9304-C2A31460B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057400"/>
                        <a:ext cx="6554788" cy="2643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9" name="Line 4">
            <a:extLst>
              <a:ext uri="{FF2B5EF4-FFF2-40B4-BE49-F238E27FC236}">
                <a16:creationId xmlns:a16="http://schemas.microsoft.com/office/drawing/2014/main" id="{9989B8DB-19CF-551C-445E-4ACCF5B9F641}"/>
              </a:ext>
            </a:extLst>
          </p:cNvPr>
          <p:cNvSpPr>
            <a:spLocks noChangeShapeType="1"/>
          </p:cNvSpPr>
          <p:nvPr/>
        </p:nvSpPr>
        <p:spPr bwMode="auto">
          <a:xfrm flipH="1">
            <a:off x="8380414" y="3886200"/>
            <a:ext cx="384175" cy="1371600"/>
          </a:xfrm>
          <a:prstGeom prst="line">
            <a:avLst/>
          </a:prstGeom>
          <a:noFill/>
          <a:ln w="9360" cap="sq">
            <a:solidFill>
              <a:srgbClr val="CC0000"/>
            </a:solidFill>
            <a:miter lim="800000"/>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6630" name="WordArt 5">
            <a:extLst>
              <a:ext uri="{FF2B5EF4-FFF2-40B4-BE49-F238E27FC236}">
                <a16:creationId xmlns:a16="http://schemas.microsoft.com/office/drawing/2014/main" id="{A4240DCF-99A7-55C1-C122-EABFF55F30E5}"/>
              </a:ext>
            </a:extLst>
          </p:cNvPr>
          <p:cNvSpPr>
            <a:spLocks noChangeArrowheads="1" noChangeShapeType="1" noTextEdit="1"/>
          </p:cNvSpPr>
          <p:nvPr/>
        </p:nvSpPr>
        <p:spPr bwMode="auto">
          <a:xfrm>
            <a:off x="7543800" y="4724400"/>
            <a:ext cx="1828800" cy="1676400"/>
          </a:xfrm>
          <a:prstGeom prst="rect">
            <a:avLst/>
          </a:prstGeom>
        </p:spPr>
        <p:txBody>
          <a:bodyPr wrap="none" fromWordArt="1">
            <a:prstTxWarp prst="textDeflateBottom">
              <a:avLst>
                <a:gd name="adj" fmla="val 76472"/>
              </a:avLst>
            </a:prstTxWarp>
            <a:scene3d>
              <a:camera prst="legacyPerspectiveFront">
                <a:rot lat="19799980" lon="19439992" rev="0"/>
              </a:camera>
              <a:lightRig rig="legacyNormal2" dir="t"/>
            </a:scene3d>
            <a:sp3d extrusionH="354000" prstMaterial="legacyMatte">
              <a:extrusionClr>
                <a:srgbClr val="939676"/>
              </a:extrusionClr>
              <a:contourClr>
                <a:srgbClr val="707070"/>
              </a:contourClr>
            </a:sp3d>
          </a:bodyPr>
          <a:lstStyle/>
          <a:p>
            <a:pPr algn="ctr"/>
            <a:r>
              <a:rPr lang="en-IN" kern="10">
                <a:ln w="9525">
                  <a:round/>
                  <a:headEnd/>
                  <a:tailEnd/>
                </a:ln>
                <a:gradFill rotWithShape="1">
                  <a:gsLst>
                    <a:gs pos="0">
                      <a:srgbClr val="707070"/>
                    </a:gs>
                    <a:gs pos="50000">
                      <a:srgbClr val="FFFFFF"/>
                    </a:gs>
                    <a:gs pos="100000">
                      <a:srgbClr val="707070"/>
                    </a:gs>
                  </a:gsLst>
                  <a:lin ang="13500000" scaled="1"/>
                </a:gradFill>
                <a:latin typeface="Impact" panose="020B0806030902050204" pitchFamily="34" charset="0"/>
              </a:rPr>
              <a:t>Conduction</a:t>
            </a:r>
          </a:p>
          <a:p>
            <a:pPr algn="ctr"/>
            <a:r>
              <a:rPr lang="en-IN" kern="10">
                <a:ln w="9525">
                  <a:round/>
                  <a:headEnd/>
                  <a:tailEnd/>
                </a:ln>
                <a:gradFill rotWithShape="1">
                  <a:gsLst>
                    <a:gs pos="0">
                      <a:srgbClr val="707070"/>
                    </a:gs>
                    <a:gs pos="50000">
                      <a:srgbClr val="FFFFFF"/>
                    </a:gs>
                    <a:gs pos="100000">
                      <a:srgbClr val="707070"/>
                    </a:gs>
                  </a:gsLst>
                  <a:lin ang="13500000" scaled="1"/>
                </a:gradFill>
                <a:latin typeface="Impact" panose="020B0806030902050204" pitchFamily="34" charset="0"/>
              </a:rPr>
              <a:t>Electron</a:t>
            </a:r>
          </a:p>
          <a:p>
            <a:pPr algn="ctr"/>
            <a:r>
              <a:rPr lang="en-IN" kern="10">
                <a:ln w="9525">
                  <a:round/>
                  <a:headEnd/>
                  <a:tailEnd/>
                </a:ln>
                <a:gradFill rotWithShape="1">
                  <a:gsLst>
                    <a:gs pos="0">
                      <a:srgbClr val="707070"/>
                    </a:gs>
                    <a:gs pos="50000">
                      <a:srgbClr val="FFFFFF"/>
                    </a:gs>
                    <a:gs pos="100000">
                      <a:srgbClr val="707070"/>
                    </a:gs>
                  </a:gsLst>
                  <a:lin ang="13500000" scaled="1"/>
                </a:gradFill>
                <a:latin typeface="Impact" panose="020B0806030902050204" pitchFamily="34" charset="0"/>
              </a:rPr>
              <a:t>Density</a:t>
            </a:r>
          </a:p>
        </p:txBody>
      </p:sp>
      <p:sp>
        <p:nvSpPr>
          <p:cNvPr id="26631" name="Rectangle 6">
            <a:extLst>
              <a:ext uri="{FF2B5EF4-FFF2-40B4-BE49-F238E27FC236}">
                <a16:creationId xmlns:a16="http://schemas.microsoft.com/office/drawing/2014/main" id="{AC48F9B3-CE10-2CA4-DBF4-23B7B691C245}"/>
              </a:ext>
            </a:extLst>
          </p:cNvPr>
          <p:cNvSpPr>
            <a:spLocks noChangeArrowheads="1"/>
          </p:cNvSpPr>
          <p:nvPr/>
        </p:nvSpPr>
        <p:spPr bwMode="auto">
          <a:xfrm>
            <a:off x="2133600" y="5332413"/>
            <a:ext cx="48768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000099"/>
                </a:solidFill>
                <a:latin typeface="Times New Roman" panose="02020603050405020304" pitchFamily="18" charset="0"/>
                <a:ea typeface="Noto Sans CJK SC Regular"/>
                <a:cs typeface="Noto Sans CJK SC Regular"/>
              </a:rPr>
              <a:t>For copper:</a:t>
            </a:r>
          </a:p>
          <a:p>
            <a:pPr eaLnBrk="1" hangingPunct="1">
              <a:spcBef>
                <a:spcPct val="0"/>
              </a:spcBef>
              <a:buFontTx/>
              <a:buNone/>
            </a:pPr>
            <a:r>
              <a:rPr lang="en-US" altLang="en-US" sz="2400">
                <a:solidFill>
                  <a:srgbClr val="000099"/>
                </a:solidFill>
                <a:latin typeface="Times New Roman" panose="02020603050405020304" pitchFamily="18" charset="0"/>
                <a:ea typeface="Noto Sans CJK SC Regular"/>
                <a:cs typeface="Noto Sans CJK SC Regular"/>
              </a:rPr>
              <a:t>	</a:t>
            </a:r>
            <a:r>
              <a:rPr lang="en-US" altLang="en-US" sz="2400" i="1">
                <a:solidFill>
                  <a:srgbClr val="000099"/>
                </a:solidFill>
                <a:latin typeface="Times New Roman" panose="02020603050405020304" pitchFamily="18" charset="0"/>
                <a:ea typeface="Noto Sans CJK SC Regular"/>
                <a:cs typeface="Noto Sans CJK SC Regular"/>
              </a:rPr>
              <a:t>n</a:t>
            </a:r>
            <a:r>
              <a:rPr lang="en-US" altLang="en-US" sz="2400">
                <a:solidFill>
                  <a:srgbClr val="000099"/>
                </a:solidFill>
                <a:latin typeface="Times New Roman" panose="02020603050405020304" pitchFamily="18" charset="0"/>
                <a:ea typeface="Noto Sans CJK SC Regular"/>
                <a:cs typeface="Noto Sans CJK SC Regular"/>
              </a:rPr>
              <a:t> = 8.47 </a:t>
            </a:r>
            <a:r>
              <a:rPr lang="en-US" altLang="en-US" sz="2400">
                <a:solidFill>
                  <a:srgbClr val="000099"/>
                </a:solidFill>
                <a:latin typeface="Times New Roman" panose="02020603050405020304" pitchFamily="18" charset="0"/>
                <a:ea typeface="Noto Sans CJK SC Regular"/>
                <a:cs typeface="Times New Roman" panose="02020603050405020304" pitchFamily="18" charset="0"/>
              </a:rPr>
              <a:t>× 10</a:t>
            </a:r>
            <a:r>
              <a:rPr lang="en-US" altLang="en-US" sz="2400" baseline="30000">
                <a:solidFill>
                  <a:srgbClr val="000099"/>
                </a:solidFill>
                <a:latin typeface="Times New Roman" panose="02020603050405020304" pitchFamily="18" charset="0"/>
                <a:ea typeface="Noto Sans CJK SC Regular"/>
                <a:cs typeface="Times New Roman" panose="02020603050405020304" pitchFamily="18" charset="0"/>
              </a:rPr>
              <a:t>28</a:t>
            </a:r>
            <a:r>
              <a:rPr lang="en-US" altLang="en-US" sz="2400">
                <a:solidFill>
                  <a:srgbClr val="000099"/>
                </a:solidFill>
                <a:latin typeface="Times New Roman" panose="02020603050405020304" pitchFamily="18" charset="0"/>
                <a:ea typeface="Noto Sans CJK SC Regular"/>
                <a:cs typeface="Times New Roman" panose="02020603050405020304" pitchFamily="18" charset="0"/>
              </a:rPr>
              <a:t> electrons/m</a:t>
            </a:r>
            <a:r>
              <a:rPr lang="en-US" altLang="en-US" sz="2400" baseline="30000">
                <a:solidFill>
                  <a:srgbClr val="000099"/>
                </a:solidFill>
                <a:latin typeface="Times New Roman" panose="02020603050405020304" pitchFamily="18" charset="0"/>
                <a:ea typeface="Noto Sans CJK SC Regular"/>
                <a:cs typeface="Times New Roman" panose="02020603050405020304" pitchFamily="18" charset="0"/>
              </a:rPr>
              <a:t>3</a:t>
            </a:r>
            <a:r>
              <a:rPr lang="en-US" altLang="en-US" sz="2400">
                <a:solidFill>
                  <a:srgbClr val="000099"/>
                </a:solidFill>
                <a:latin typeface="Times New Roman" panose="02020603050405020304" pitchFamily="18" charset="0"/>
                <a:ea typeface="Noto Sans CJK SC Regular"/>
                <a:cs typeface="Times New Roman" panose="02020603050405020304" pitchFamily="18" charset="0"/>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30723"/>
                                        </p:tgtEl>
                                        <p:attrNameLst>
                                          <p:attrName>style.visibility</p:attrName>
                                        </p:attrNameLst>
                                      </p:cBhvr>
                                      <p:to>
                                        <p:strVal val="visible"/>
                                      </p:to>
                                    </p:set>
                                    <p:animEffect transition="in" filter="dissolve">
                                      <p:cBhvr additive="repl">
                                        <p:cTn id="7" dur="10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B5508E62-DF43-9361-8455-090513E6C228}"/>
              </a:ext>
            </a:extLst>
          </p:cNvPr>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a:solidFill>
                  <a:srgbClr val="000000"/>
                </a:solidFill>
                <a:latin typeface="Arial" panose="020B0604020202020204" pitchFamily="34" charset="0"/>
                <a:ea typeface="Noto Sans CJK SC Regular"/>
                <a:cs typeface="Noto Sans CJK SC Regular"/>
              </a:rPr>
              <a:t>Hall Effect</a:t>
            </a:r>
          </a:p>
        </p:txBody>
      </p:sp>
      <p:pic>
        <p:nvPicPr>
          <p:cNvPr id="28675" name="Picture 2">
            <a:extLst>
              <a:ext uri="{FF2B5EF4-FFF2-40B4-BE49-F238E27FC236}">
                <a16:creationId xmlns:a16="http://schemas.microsoft.com/office/drawing/2014/main" id="{B22AE16B-2BBC-A638-EDB8-3293D1A24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52600"/>
            <a:ext cx="3627438" cy="4076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76" name="Picture 3">
            <a:extLst>
              <a:ext uri="{FF2B5EF4-FFF2-40B4-BE49-F238E27FC236}">
                <a16:creationId xmlns:a16="http://schemas.microsoft.com/office/drawing/2014/main" id="{6F97AB47-70C8-8E86-7087-DA4394462D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1" y="1447800"/>
            <a:ext cx="4327525" cy="4694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0B8FDA91-D077-DB3A-D2FF-5519CABCCC0F}"/>
              </a:ext>
            </a:extLst>
          </p:cNvPr>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a:solidFill>
                  <a:srgbClr val="000000"/>
                </a:solidFill>
                <a:latin typeface="Arial" panose="020B0604020202020204" pitchFamily="34" charset="0"/>
                <a:ea typeface="Noto Sans CJK SC Regular"/>
                <a:cs typeface="Noto Sans CJK SC Regular"/>
              </a:rPr>
              <a:t>Hall Effect: Electrons &amp; Holes</a:t>
            </a:r>
          </a:p>
        </p:txBody>
      </p:sp>
      <p:sp>
        <p:nvSpPr>
          <p:cNvPr id="30723" name="Rectangle 2">
            <a:extLst>
              <a:ext uri="{FF2B5EF4-FFF2-40B4-BE49-F238E27FC236}">
                <a16:creationId xmlns:a16="http://schemas.microsoft.com/office/drawing/2014/main" id="{08A3A117-7340-FE10-67FD-39937739A11E}"/>
              </a:ext>
            </a:extLst>
          </p:cNvPr>
          <p:cNvSpPr>
            <a:spLocks noChangeArrowheads="1"/>
          </p:cNvSpPr>
          <p:nvPr/>
        </p:nvSpPr>
        <p:spPr bwMode="auto">
          <a:xfrm>
            <a:off x="2057400" y="1676401"/>
            <a:ext cx="8382000" cy="411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44488" indent="-344488">
              <a:spcBef>
                <a:spcPct val="20000"/>
              </a:spcBef>
              <a:buFont typeface="Arial" panose="020B0604020202020204" pitchFamily="34" charset="0"/>
              <a:buChar char="•"/>
              <a:tabLst>
                <a:tab pos="344488" algn="l"/>
                <a:tab pos="1258888" algn="l"/>
                <a:tab pos="2173288" algn="l"/>
                <a:tab pos="3087688" algn="l"/>
                <a:tab pos="4002088" algn="l"/>
                <a:tab pos="4916488" algn="l"/>
                <a:tab pos="5830888" algn="l"/>
                <a:tab pos="6745288" algn="l"/>
                <a:tab pos="7659688" algn="l"/>
                <a:tab pos="8574088" algn="l"/>
                <a:tab pos="9488488" algn="l"/>
                <a:tab pos="104028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4488" algn="l"/>
                <a:tab pos="1258888" algn="l"/>
                <a:tab pos="2173288" algn="l"/>
                <a:tab pos="3087688" algn="l"/>
                <a:tab pos="4002088" algn="l"/>
                <a:tab pos="4916488" algn="l"/>
                <a:tab pos="5830888" algn="l"/>
                <a:tab pos="6745288" algn="l"/>
                <a:tab pos="7659688" algn="l"/>
                <a:tab pos="8574088" algn="l"/>
                <a:tab pos="9488488" algn="l"/>
                <a:tab pos="104028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4488" algn="l"/>
                <a:tab pos="1258888" algn="l"/>
                <a:tab pos="2173288" algn="l"/>
                <a:tab pos="3087688" algn="l"/>
                <a:tab pos="4002088" algn="l"/>
                <a:tab pos="4916488" algn="l"/>
                <a:tab pos="5830888" algn="l"/>
                <a:tab pos="6745288" algn="l"/>
                <a:tab pos="7659688" algn="l"/>
                <a:tab pos="8574088" algn="l"/>
                <a:tab pos="9488488" algn="l"/>
                <a:tab pos="104028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4488" algn="l"/>
                <a:tab pos="1258888" algn="l"/>
                <a:tab pos="2173288" algn="l"/>
                <a:tab pos="3087688" algn="l"/>
                <a:tab pos="4002088" algn="l"/>
                <a:tab pos="4916488" algn="l"/>
                <a:tab pos="5830888" algn="l"/>
                <a:tab pos="6745288" algn="l"/>
                <a:tab pos="7659688" algn="l"/>
                <a:tab pos="8574088" algn="l"/>
                <a:tab pos="9488488" algn="l"/>
                <a:tab pos="104028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4488" algn="l"/>
                <a:tab pos="1258888" algn="l"/>
                <a:tab pos="2173288" algn="l"/>
                <a:tab pos="3087688" algn="l"/>
                <a:tab pos="4002088" algn="l"/>
                <a:tab pos="4916488" algn="l"/>
                <a:tab pos="5830888" algn="l"/>
                <a:tab pos="6745288" algn="l"/>
                <a:tab pos="7659688" algn="l"/>
                <a:tab pos="8574088" algn="l"/>
                <a:tab pos="9488488" algn="l"/>
                <a:tab pos="104028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4488" algn="l"/>
                <a:tab pos="1258888" algn="l"/>
                <a:tab pos="2173288" algn="l"/>
                <a:tab pos="3087688" algn="l"/>
                <a:tab pos="4002088" algn="l"/>
                <a:tab pos="4916488" algn="l"/>
                <a:tab pos="5830888" algn="l"/>
                <a:tab pos="6745288" algn="l"/>
                <a:tab pos="7659688" algn="l"/>
                <a:tab pos="8574088" algn="l"/>
                <a:tab pos="9488488" algn="l"/>
                <a:tab pos="104028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4488" algn="l"/>
                <a:tab pos="1258888" algn="l"/>
                <a:tab pos="2173288" algn="l"/>
                <a:tab pos="3087688" algn="l"/>
                <a:tab pos="4002088" algn="l"/>
                <a:tab pos="4916488" algn="l"/>
                <a:tab pos="5830888" algn="l"/>
                <a:tab pos="6745288" algn="l"/>
                <a:tab pos="7659688" algn="l"/>
                <a:tab pos="8574088" algn="l"/>
                <a:tab pos="9488488" algn="l"/>
                <a:tab pos="104028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4488" algn="l"/>
                <a:tab pos="1258888" algn="l"/>
                <a:tab pos="2173288" algn="l"/>
                <a:tab pos="3087688" algn="l"/>
                <a:tab pos="4002088" algn="l"/>
                <a:tab pos="4916488" algn="l"/>
                <a:tab pos="5830888" algn="l"/>
                <a:tab pos="6745288" algn="l"/>
                <a:tab pos="7659688" algn="l"/>
                <a:tab pos="8574088" algn="l"/>
                <a:tab pos="9488488" algn="l"/>
                <a:tab pos="104028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4488" algn="l"/>
                <a:tab pos="1258888" algn="l"/>
                <a:tab pos="2173288" algn="l"/>
                <a:tab pos="3087688" algn="l"/>
                <a:tab pos="4002088" algn="l"/>
                <a:tab pos="4916488" algn="l"/>
                <a:tab pos="5830888" algn="l"/>
                <a:tab pos="6745288" algn="l"/>
                <a:tab pos="7659688" algn="l"/>
                <a:tab pos="8574088" algn="l"/>
                <a:tab pos="9488488" algn="l"/>
                <a:tab pos="10402888" algn="l"/>
              </a:tabLst>
              <a:defRPr sz="2000">
                <a:solidFill>
                  <a:schemeClr val="tx1"/>
                </a:solidFill>
                <a:latin typeface="Calibri" panose="020F0502020204030204" pitchFamily="34" charset="0"/>
              </a:defRPr>
            </a:lvl9pPr>
          </a:lstStyle>
          <a:p>
            <a:pPr>
              <a:spcBef>
                <a:spcPct val="0"/>
              </a:spcBef>
              <a:buFont typeface="Times New Roman" panose="02020603050405020304" pitchFamily="18" charset="0"/>
              <a:buChar char="•"/>
            </a:pPr>
            <a:r>
              <a:rPr lang="en-US" altLang="en-US" sz="2400">
                <a:solidFill>
                  <a:srgbClr val="000000"/>
                </a:solidFill>
                <a:latin typeface="Times New Roman" panose="02020603050405020304" pitchFamily="18" charset="0"/>
                <a:ea typeface="Noto Sans CJK SC Regular"/>
                <a:cs typeface="Noto Sans CJK SC Regular"/>
              </a:rPr>
              <a:t>The Hall Effect experiment suggests that a carrier can have a positive charge.</a:t>
            </a:r>
          </a:p>
          <a:p>
            <a:pPr>
              <a:spcBef>
                <a:spcPct val="0"/>
              </a:spcBef>
              <a:buFont typeface="Times New Roman" panose="02020603050405020304" pitchFamily="18" charset="0"/>
              <a:buChar char="•"/>
            </a:pPr>
            <a:r>
              <a:rPr lang="en-US" altLang="en-US" sz="2400">
                <a:solidFill>
                  <a:srgbClr val="000000"/>
                </a:solidFill>
                <a:latin typeface="Times New Roman" panose="02020603050405020304" pitchFamily="18" charset="0"/>
                <a:ea typeface="Noto Sans CJK SC Regular"/>
                <a:cs typeface="Noto Sans CJK SC Regular"/>
              </a:rPr>
              <a:t>These carriers are “holes” in the electron sea - the absence of an electron acts as a net positive charge. These were first explained by Heisenberg.</a:t>
            </a:r>
          </a:p>
          <a:p>
            <a:pPr>
              <a:spcBef>
                <a:spcPct val="0"/>
              </a:spcBef>
              <a:buFont typeface="Times New Roman" panose="02020603050405020304" pitchFamily="18" charset="0"/>
              <a:buChar char="•"/>
            </a:pPr>
            <a:r>
              <a:rPr lang="en-US" altLang="en-US" sz="2400">
                <a:solidFill>
                  <a:srgbClr val="000000"/>
                </a:solidFill>
                <a:latin typeface="Times New Roman" panose="02020603050405020304" pitchFamily="18" charset="0"/>
                <a:ea typeface="Noto Sans CJK SC Regular"/>
                <a:cs typeface="Noto Sans CJK SC Regular"/>
              </a:rPr>
              <a:t>We can’t explain why this would happen with our free electron theory.</a:t>
            </a:r>
          </a:p>
          <a:p>
            <a:pPr>
              <a:spcBef>
                <a:spcPct val="0"/>
              </a:spcBef>
              <a:buFont typeface="Times New Roman" panose="02020603050405020304" pitchFamily="18" charset="0"/>
              <a:buChar char="•"/>
            </a:pPr>
            <a:r>
              <a:rPr lang="en-US" altLang="en-US" sz="2400">
                <a:solidFill>
                  <a:srgbClr val="000000"/>
                </a:solidFill>
                <a:latin typeface="Times New Roman" panose="02020603050405020304" pitchFamily="18" charset="0"/>
                <a:ea typeface="Noto Sans CJK SC Regular"/>
                <a:cs typeface="Noto Sans CJK SC Regular"/>
              </a:rPr>
              <a:t>Note: the conditions we derived for the steady state can be invalid for several conditions (for example, when there is a distribution of collision times). But in general, it is a very powerful tool for looking at properties of materials.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a:extLst>
              <a:ext uri="{FF2B5EF4-FFF2-40B4-BE49-F238E27FC236}">
                <a16:creationId xmlns:a16="http://schemas.microsoft.com/office/drawing/2014/main" id="{222F3D8A-FA7C-41D5-5CAF-BD3E67147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1" y="3505201"/>
            <a:ext cx="2003425" cy="2263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1" name="Rectangle 2">
            <a:extLst>
              <a:ext uri="{FF2B5EF4-FFF2-40B4-BE49-F238E27FC236}">
                <a16:creationId xmlns:a16="http://schemas.microsoft.com/office/drawing/2014/main" id="{09708075-453B-B535-C2DE-699EDAEB17ED}"/>
              </a:ext>
            </a:extLst>
          </p:cNvPr>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a:solidFill>
                  <a:srgbClr val="000000"/>
                </a:solidFill>
                <a:latin typeface="Arial" panose="020B0604020202020204" pitchFamily="34" charset="0"/>
                <a:ea typeface="Noto Sans CJK SC Regular"/>
                <a:cs typeface="Noto Sans CJK SC Regular"/>
              </a:rPr>
              <a:t>Hall Effect: Applications</a:t>
            </a:r>
          </a:p>
        </p:txBody>
      </p:sp>
      <p:pic>
        <p:nvPicPr>
          <p:cNvPr id="32772" name="Picture 3">
            <a:extLst>
              <a:ext uri="{FF2B5EF4-FFF2-40B4-BE49-F238E27FC236}">
                <a16:creationId xmlns:a16="http://schemas.microsoft.com/office/drawing/2014/main" id="{21BF8E76-0963-5BFF-7CF1-BC1449E6E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981200"/>
            <a:ext cx="2890838" cy="3767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3" name="Picture 4">
            <a:extLst>
              <a:ext uri="{FF2B5EF4-FFF2-40B4-BE49-F238E27FC236}">
                <a16:creationId xmlns:a16="http://schemas.microsoft.com/office/drawing/2014/main" id="{81F08B79-155C-17FF-3672-26810440D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981201"/>
            <a:ext cx="5181600" cy="1636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4" name="Text Box 5">
            <a:extLst>
              <a:ext uri="{FF2B5EF4-FFF2-40B4-BE49-F238E27FC236}">
                <a16:creationId xmlns:a16="http://schemas.microsoft.com/office/drawing/2014/main" id="{E942251D-CC16-9FDA-D956-243F2F19D6CF}"/>
              </a:ext>
            </a:extLst>
          </p:cNvPr>
          <p:cNvSpPr txBox="1">
            <a:spLocks noChangeArrowheads="1"/>
          </p:cNvSpPr>
          <p:nvPr/>
        </p:nvSpPr>
        <p:spPr bwMode="auto">
          <a:xfrm>
            <a:off x="5257800" y="3733800"/>
            <a:ext cx="243840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spcBef>
                <a:spcPct val="0"/>
              </a:spcBef>
              <a:buFontTx/>
              <a:buNone/>
            </a:pPr>
            <a:r>
              <a:rPr lang="en-US" altLang="en-US" sz="1800">
                <a:solidFill>
                  <a:srgbClr val="000000"/>
                </a:solidFill>
                <a:latin typeface="Times New Roman" panose="02020603050405020304" pitchFamily="18" charset="0"/>
                <a:ea typeface="Noto Sans CJK SC Regular"/>
                <a:cs typeface="Noto Sans CJK SC Regular"/>
              </a:rPr>
              <a:t>For a 100-</a:t>
            </a:r>
            <a:r>
              <a:rPr lang="en-US" altLang="en-US" sz="1800">
                <a:solidFill>
                  <a:srgbClr val="000000"/>
                </a:solidFill>
                <a:latin typeface="Symbol" panose="05050102010706020507" pitchFamily="18" charset="2"/>
              </a:rPr>
              <a:t></a:t>
            </a:r>
            <a:r>
              <a:rPr lang="en-US" altLang="en-US" sz="1800">
                <a:solidFill>
                  <a:srgbClr val="000000"/>
                </a:solidFill>
                <a:latin typeface="Times New Roman" panose="02020603050405020304" pitchFamily="18" charset="0"/>
                <a:ea typeface="Noto Sans CJK SC Regular"/>
                <a:cs typeface="Noto Sans CJK SC Regular"/>
              </a:rPr>
              <a:t>m thick Cu film, in a 1.0 T magnetic field and through which </a:t>
            </a:r>
            <a:r>
              <a:rPr lang="en-US" altLang="en-US" sz="1800" i="1">
                <a:solidFill>
                  <a:srgbClr val="000000"/>
                </a:solidFill>
                <a:latin typeface="Times New Roman" panose="02020603050405020304" pitchFamily="18" charset="0"/>
                <a:ea typeface="Noto Sans CJK SC Regular"/>
                <a:cs typeface="Noto Sans CJK SC Regular"/>
              </a:rPr>
              <a:t>I</a:t>
            </a:r>
            <a:r>
              <a:rPr lang="en-US" altLang="en-US" sz="1800">
                <a:solidFill>
                  <a:srgbClr val="000000"/>
                </a:solidFill>
                <a:latin typeface="Times New Roman" panose="02020603050405020304" pitchFamily="18" charset="0"/>
                <a:ea typeface="Noto Sans CJK SC Regular"/>
                <a:cs typeface="Noto Sans CJK SC Regular"/>
              </a:rPr>
              <a:t> = 0.5 A is passing, the Hall voltage is 0.737 </a:t>
            </a:r>
            <a:r>
              <a:rPr lang="en-US" altLang="en-US" sz="1800">
                <a:solidFill>
                  <a:srgbClr val="000000"/>
                </a:solidFill>
                <a:latin typeface="Symbol" panose="05050102010706020507" pitchFamily="18" charset="2"/>
              </a:rPr>
              <a:t></a:t>
            </a:r>
            <a:r>
              <a:rPr lang="en-US" altLang="en-US" sz="1800">
                <a:solidFill>
                  <a:srgbClr val="000000"/>
                </a:solidFill>
                <a:latin typeface="Times New Roman" panose="02020603050405020304" pitchFamily="18" charset="0"/>
                <a:ea typeface="Noto Sans CJK SC Regular"/>
                <a:cs typeface="Noto Sans CJK SC Regular"/>
              </a:rPr>
              <a:t>V.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a:extLst>
              <a:ext uri="{FF2B5EF4-FFF2-40B4-BE49-F238E27FC236}">
                <a16:creationId xmlns:a16="http://schemas.microsoft.com/office/drawing/2014/main" id="{EE2A7879-61C0-B189-994A-01D267EF9E87}"/>
              </a:ext>
            </a:extLst>
          </p:cNvPr>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3800">
                <a:solidFill>
                  <a:srgbClr val="000000"/>
                </a:solidFill>
                <a:latin typeface="Arial" panose="020B0604020202020204" pitchFamily="34" charset="0"/>
                <a:ea typeface="Noto Sans CJK SC Regular"/>
                <a:cs typeface="Noto Sans CJK SC Regular"/>
              </a:rPr>
              <a:t>Hall Effect: Applications</a:t>
            </a:r>
          </a:p>
        </p:txBody>
      </p:sp>
      <p:sp>
        <p:nvSpPr>
          <p:cNvPr id="34819" name="Rectangle 2">
            <a:extLst>
              <a:ext uri="{FF2B5EF4-FFF2-40B4-BE49-F238E27FC236}">
                <a16:creationId xmlns:a16="http://schemas.microsoft.com/office/drawing/2014/main" id="{0DDD7A75-6E87-BECC-0484-47B17D0ED1EF}"/>
              </a:ext>
            </a:extLst>
          </p:cNvPr>
          <p:cNvSpPr>
            <a:spLocks noChangeArrowheads="1"/>
          </p:cNvSpPr>
          <p:nvPr/>
        </p:nvSpPr>
        <p:spPr bwMode="auto">
          <a:xfrm>
            <a:off x="1905000" y="1204914"/>
            <a:ext cx="4495800" cy="521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a:spcBef>
                <a:spcPct val="0"/>
              </a:spcBef>
              <a:buFontTx/>
              <a:buNone/>
            </a:pPr>
            <a:r>
              <a:rPr lang="en-US" altLang="en-US" sz="1800" b="1">
                <a:solidFill>
                  <a:srgbClr val="000000"/>
                </a:solidFill>
                <a:latin typeface="Times New Roman" panose="02020603050405020304" pitchFamily="18" charset="0"/>
                <a:ea typeface="Noto Sans CJK SC Regular"/>
                <a:cs typeface="Noto Sans CJK SC Regular"/>
              </a:rPr>
              <a:t>Hall-Effect Position Sensors</a:t>
            </a:r>
          </a:p>
          <a:p>
            <a:pPr algn="ctr">
              <a:spcBef>
                <a:spcPct val="0"/>
              </a:spcBef>
              <a:buFontTx/>
              <a:buNone/>
            </a:pPr>
            <a:endParaRPr lang="en-US" altLang="en-US" sz="1800">
              <a:solidFill>
                <a:srgbClr val="000000"/>
              </a:solidFill>
              <a:latin typeface="Times New Roman" panose="02020603050405020304" pitchFamily="18" charset="0"/>
              <a:ea typeface="Noto Sans CJK SC Regular"/>
              <a:cs typeface="Noto Sans CJK SC Regular"/>
            </a:endParaRPr>
          </a:p>
          <a:p>
            <a:pPr>
              <a:spcBef>
                <a:spcPct val="0"/>
              </a:spcBef>
              <a:buFontTx/>
              <a:buNone/>
            </a:pPr>
            <a:r>
              <a:rPr lang="en-US" altLang="en-US" sz="2000">
                <a:solidFill>
                  <a:srgbClr val="000000"/>
                </a:solidFill>
                <a:latin typeface="Times New Roman" panose="02020603050405020304" pitchFamily="18" charset="0"/>
                <a:ea typeface="Noto Sans CJK SC Regular"/>
                <a:cs typeface="Noto Sans CJK SC Regular"/>
              </a:rPr>
              <a:t>Hall-Effect position sensors have replaced ignition points in many distributors and are used to directly detect crank and/or cam position on distributorless ignition systems (DIS), telling the computer when to fire the coils. Hall-Effect sensors produce a voltage proportional to the strength of a magnetic field passing through them, which can come from a permanent magnet or an electric current. Since magnetic field strength is proportional to an electric current, Hall-Effect sensors can measure current. They convert the magnetic field into millivolts that can be read by a DMM. </a:t>
            </a:r>
          </a:p>
        </p:txBody>
      </p:sp>
      <p:pic>
        <p:nvPicPr>
          <p:cNvPr id="34820" name="Picture 3">
            <a:extLst>
              <a:ext uri="{FF2B5EF4-FFF2-40B4-BE49-F238E27FC236}">
                <a16:creationId xmlns:a16="http://schemas.microsoft.com/office/drawing/2014/main" id="{222DE753-97F1-8BA8-DD01-F0D465B40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00200"/>
            <a:ext cx="3771900" cy="3009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MCQs</a:t>
            </a:r>
          </a:p>
        </p:txBody>
      </p:sp>
      <p:sp>
        <p:nvSpPr>
          <p:cNvPr id="3" name="Content Placeholder 2"/>
          <p:cNvSpPr>
            <a:spLocks noGrp="1"/>
          </p:cNvSpPr>
          <p:nvPr>
            <p:ph idx="1"/>
          </p:nvPr>
        </p:nvSpPr>
        <p:spPr/>
        <p:txBody>
          <a:bodyPr/>
          <a:lstStyle/>
          <a:p>
            <a:r>
              <a:rPr lang="en-US" dirty="0">
                <a:hlinkClick r:id="rId2"/>
              </a:rPr>
              <a:t>https://nptel.ac.in/content/storage2/courses/112108150/pdf/MCQs/MCQ_m14.pdf</a:t>
            </a:r>
            <a:endParaRPr lang="en-US" dirty="0"/>
          </a:p>
          <a:p>
            <a:endParaRPr lang="en-US" dirty="0"/>
          </a:p>
          <a:p>
            <a:r>
              <a:rPr lang="en-US" dirty="0"/>
              <a:t>https://www.sanfoundry.com/engineering-physics-questions-answers-freeing-electron-theory/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8537" y="600617"/>
            <a:ext cx="9562012" cy="6081362"/>
          </a:xfrm>
          <a:prstGeom prst="rect">
            <a:avLst/>
          </a:prstGeom>
        </p:spPr>
      </p:pic>
      <p:sp>
        <p:nvSpPr>
          <p:cNvPr id="5" name="Rectangle 4"/>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Ohm’s Law</a:t>
            </a:r>
          </a:p>
        </p:txBody>
      </p:sp>
    </p:spTree>
    <p:extLst>
      <p:ext uri="{BB962C8B-B14F-4D97-AF65-F5344CB8AC3E}">
        <p14:creationId xmlns:p14="http://schemas.microsoft.com/office/powerpoint/2010/main" val="406880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1628" y="1002665"/>
            <a:ext cx="10515600" cy="4351338"/>
          </a:xfrm>
        </p:spPr>
        <p:txBody>
          <a:bodyPr>
            <a:normAutofit/>
          </a:bodyPr>
          <a:lstStyle/>
          <a:p>
            <a:pPr algn="just"/>
            <a:r>
              <a:rPr lang="en-IN" dirty="0"/>
              <a:t>We begin by assuming that </a:t>
            </a:r>
          </a:p>
          <a:p>
            <a:pPr algn="just"/>
            <a:r>
              <a:rPr lang="en-IN" dirty="0">
                <a:solidFill>
                  <a:srgbClr val="C00000"/>
                </a:solidFill>
              </a:rPr>
              <a:t>the free electrons in a metal, like the molecules in a gas, move in random directions and undergo frequent collisions. </a:t>
            </a:r>
          </a:p>
          <a:p>
            <a:pPr algn="just"/>
            <a:r>
              <a:rPr lang="en-IN" dirty="0"/>
              <a:t>These collisions are not billiard-ball collisions with other electrons but represent the scattering of Electron waves by irregularities in the crystal structure, both defects such as impurity atoms and also atoms temporarily out of place as they vibrate. </a:t>
            </a:r>
          </a:p>
          <a:p>
            <a:pPr algn="just"/>
            <a:r>
              <a:rPr lang="en-IN" dirty="0"/>
              <a:t>As we will see later, the Atoms of a perfect crystal lattice do not scatter free Electron waves except under certain specific circumstances. </a:t>
            </a:r>
          </a:p>
        </p:txBody>
      </p:sp>
      <p:sp>
        <p:nvSpPr>
          <p:cNvPr id="4" name="Rectangle 3"/>
          <p:cNvSpPr/>
          <p:nvPr/>
        </p:nvSpPr>
        <p:spPr>
          <a:xfrm>
            <a:off x="0" y="0"/>
            <a:ext cx="12192000" cy="59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Classical Picture and Lorentz-</a:t>
            </a:r>
            <a:r>
              <a:rPr lang="en-US" sz="3600" b="1" dirty="0" err="1"/>
              <a:t>Drude</a:t>
            </a:r>
            <a:r>
              <a:rPr lang="en-US" sz="3600" b="1" dirty="0"/>
              <a:t> Model</a:t>
            </a:r>
          </a:p>
        </p:txBody>
      </p:sp>
    </p:spTree>
    <p:extLst>
      <p:ext uri="{BB962C8B-B14F-4D97-AF65-F5344CB8AC3E}">
        <p14:creationId xmlns:p14="http://schemas.microsoft.com/office/powerpoint/2010/main" val="1572611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3365</TotalTime>
  <Words>7368</Words>
  <Application>Microsoft Office PowerPoint</Application>
  <PresentationFormat>Widescreen</PresentationFormat>
  <Paragraphs>603</Paragraphs>
  <Slides>77</Slides>
  <Notes>12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90" baseType="lpstr">
      <vt:lpstr>Arial</vt:lpstr>
      <vt:lpstr>Arial Black</vt:lpstr>
      <vt:lpstr>Calibri</vt:lpstr>
      <vt:lpstr>Calibri Light</vt:lpstr>
      <vt:lpstr>Cambria Math</vt:lpstr>
      <vt:lpstr>Century Gothic</vt:lpstr>
      <vt:lpstr>Impact</vt:lpstr>
      <vt:lpstr>Sylfaen</vt:lpstr>
      <vt:lpstr>Symbol</vt:lpstr>
      <vt:lpstr>Times New Roman</vt:lpstr>
      <vt:lpstr>Wingdings</vt:lpstr>
      <vt:lpstr>Office Theme</vt:lpstr>
      <vt:lpstr>Equation.3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Distributions</vt:lpstr>
      <vt:lpstr>Statistical distributions</vt:lpstr>
      <vt:lpstr>Statistical Distributions</vt:lpstr>
      <vt:lpstr>Three Statistics</vt:lpstr>
      <vt:lpstr>Three Statistics</vt:lpstr>
      <vt:lpstr>Distribution functions</vt:lpstr>
      <vt:lpstr>Comparison of three distribution functions</vt:lpstr>
      <vt:lpstr>PowerPoint Presentation</vt:lpstr>
      <vt:lpstr>PowerPoint Presentation</vt:lpstr>
      <vt:lpstr>PowerPoint Presentation</vt:lpstr>
      <vt:lpstr>PowerPoint Presentation</vt:lpstr>
      <vt:lpstr>Molecular Orbitals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Band Formation in Silicon </vt:lpstr>
      <vt:lpstr>Band Formation in Silicon </vt:lpstr>
      <vt:lpstr>Band Formation in Silicon </vt:lpstr>
      <vt:lpstr>Formation of bands in Silicon</vt:lpstr>
      <vt:lpstr>Band gap in the solids</vt:lpstr>
      <vt:lpstr>PowerPoint Presentation</vt:lpstr>
      <vt:lpstr>PowerPoint Presentation</vt:lpstr>
      <vt:lpstr>PowerPoint Presentation</vt:lpstr>
      <vt:lpstr>PowerPoint Presentation</vt:lpstr>
      <vt:lpstr>PowerPoint Presentation</vt:lpstr>
      <vt:lpstr>PowerPoint Presentation</vt:lpstr>
      <vt:lpstr> Direct and Indirect Semiconductors </vt:lpstr>
      <vt:lpstr>PowerPoint Presentation</vt:lpstr>
      <vt:lpstr>PowerPoint Presentation</vt:lpstr>
      <vt:lpstr>PowerPoint Presentation</vt:lpstr>
      <vt:lpstr>PowerPoint Presentation</vt:lpstr>
      <vt:lpstr>Direct and Indirect Semiconductors </vt:lpstr>
      <vt:lpstr>Direct and Indirect Semiconductors </vt:lpstr>
      <vt:lpstr>Effective Mass </vt:lpstr>
      <vt:lpstr> Effective Mass </vt:lpstr>
      <vt:lpstr>Effective Mass </vt:lpstr>
      <vt:lpstr>Effective Mass </vt:lpstr>
      <vt:lpstr>Effective Mass </vt:lpstr>
      <vt:lpstr>Hall Effect</vt:lpstr>
      <vt:lpstr>PowerPoint Presentation</vt:lpstr>
      <vt:lpstr>Hall Effect</vt:lpstr>
      <vt:lpstr>Hall Effect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Rakesh</dc:creator>
  <cp:lastModifiedBy>SHREY GARG</cp:lastModifiedBy>
  <cp:revision>186</cp:revision>
  <dcterms:created xsi:type="dcterms:W3CDTF">2017-08-12T18:14:28Z</dcterms:created>
  <dcterms:modified xsi:type="dcterms:W3CDTF">2023-05-15T15:19:00Z</dcterms:modified>
</cp:coreProperties>
</file>